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6" r:id="rId3"/>
    <p:sldId id="257" r:id="rId4"/>
    <p:sldId id="258" r:id="rId5"/>
    <p:sldId id="259" r:id="rId6"/>
    <p:sldId id="261" r:id="rId7"/>
    <p:sldId id="260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  <a:srgbClr val="00FFCC"/>
    <a:srgbClr val="B2B2B2"/>
    <a:srgbClr val="9933FF"/>
    <a:srgbClr val="FFCCCC"/>
    <a:srgbClr val="FF99CC"/>
    <a:srgbClr val="FFCC66"/>
    <a:srgbClr val="FF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370" autoAdjust="0"/>
  </p:normalViewPr>
  <p:slideViewPr>
    <p:cSldViewPr snapToGrid="0">
      <p:cViewPr varScale="1">
        <p:scale>
          <a:sx n="107" d="100"/>
          <a:sy n="107" d="100"/>
        </p:scale>
        <p:origin x="9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EE7F1A-D71A-44C7-AFDD-D7F68DD548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E1A4AF5-7591-418C-8047-8B20A27B00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6CA2BD-6F4D-43DE-A296-20AF6CE83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B99FF-7622-45D3-B63E-F9195ADA158C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F8B85B-B31B-4926-8296-1AE2A431C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BDD529-CC27-409B-932C-40C58D6F4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BD560-7742-4F6B-B75F-F95411B770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729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E1671D-D040-4E5C-A77B-B5757FC9E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BEC8DA7-2777-4EF9-BAB1-D10F149EF7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1205E0-A044-49CA-97E1-C4ABF3CBE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B99FF-7622-45D3-B63E-F9195ADA158C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93C3A0-6078-48F8-B7B0-8BD1A13BB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39565F-5611-4D89-B67B-B3E84CDC6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BD560-7742-4F6B-B75F-F95411B770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821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AAC95B7-5425-41E3-8DA2-A2C0A67D44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57F924B-938B-45CD-9527-69DD5B53D7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B90C1E-2D03-4EFE-99AF-C5D114287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B99FF-7622-45D3-B63E-F9195ADA158C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2B0455-6D5D-4606-8531-624137D1D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4E99BF-EA66-43D8-AF3E-5B201038F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BD560-7742-4F6B-B75F-F95411B770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1479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65A2ED-FEBC-4C19-96BF-591EADEDC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2A3DC2-7EF4-46E4-B2BD-424341B47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42B68F-599E-452B-BDB3-7410CC1D5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B99FF-7622-45D3-B63E-F9195ADA158C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E0FCCF-126F-40D0-B2B3-FFFF75488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E59895-E8D6-4925-8AE7-044908F20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BD560-7742-4F6B-B75F-F95411B770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275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033346-27CD-4CD4-9506-4B3EBBE3A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07DAF1C-0ADF-4F9B-910C-89E9A3B947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55791E-FE00-407F-8D77-C9F23303C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B99FF-7622-45D3-B63E-F9195ADA158C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049CFA-8415-4529-B55D-1A20BE40D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219D31-B6CC-4A8D-A352-9E2978F7D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BD560-7742-4F6B-B75F-F95411B770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576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B4BF75-B46C-47D7-884A-08FAD6467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C3DEEE-D6D8-4F6E-98FC-5B1D93F1B8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CAAC14C-23BD-4EF2-A2E8-189E118335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22DFA5-0B0F-43CC-8341-C397B1D55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B99FF-7622-45D3-B63E-F9195ADA158C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6AFDFF-1330-4658-A533-9D769574D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FED4CD-89C9-469B-80D3-17CFC3569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BD560-7742-4F6B-B75F-F95411B770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9763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3000E1-3AC7-43EB-A73A-884717FCC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C8BD15-B9B8-4FDE-BA59-449F986502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7159B2-4E75-4F1C-BA43-12EC52E64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24DCC39-DCEF-4A5D-B80F-196F401316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6B92C20-8EA3-45E0-9B29-5DA5F68161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1DAAE73-D2AC-4601-9694-47C596395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B99FF-7622-45D3-B63E-F9195ADA158C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E3CB8F-98F7-4340-9EE1-AF3AF7E83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035AE65-BA09-4EC8-8B8F-B1FF97C03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BD560-7742-4F6B-B75F-F95411B770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3786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6E715D-49BE-41B7-B894-F594FDC82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0333738-AB09-43A8-A424-D41023EAB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B99FF-7622-45D3-B63E-F9195ADA158C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66843AE-04A8-41D5-9813-8C6617E92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D7C5B22-EA97-40CB-B45B-1386AADFE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BD560-7742-4F6B-B75F-F95411B770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535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312F9E6-BC5D-459B-B3C5-72F2C97D0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B99FF-7622-45D3-B63E-F9195ADA158C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43AE67A-920F-4C1C-B91E-996F17564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05C3D3-3900-4115-BBC5-5768C7B63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BD560-7742-4F6B-B75F-F95411B770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9318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DCFDBB-DC8E-4F4C-90E4-379B62060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4B6644-1016-4E08-8D66-80C8544A2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1D2EF84-23E0-48CC-AA71-B9FA64229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1281746-0709-4D8D-955F-7F6821F07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B99FF-7622-45D3-B63E-F9195ADA158C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431EA4-B864-4C91-BE66-918BCD70C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1D3CC8-A438-48FF-A32A-A6EDB9785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BD560-7742-4F6B-B75F-F95411B770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493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400E25-B8BD-4637-B0D4-948FC2ACA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E791056-D966-4D8F-BF56-C2A99D928F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B1D513-83E9-4D0E-B783-614BC63159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2A53542-5D49-4813-98E8-76F23C9E5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B99FF-7622-45D3-B63E-F9195ADA158C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19B6B1A-1862-434E-A22B-93E4B020D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DDBAC7-5950-4055-BC3A-F58A9F436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BD560-7742-4F6B-B75F-F95411B770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8255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19B2124-A314-4CA6-ABAF-635F23C9A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7E0D5A-A83A-4FC5-8612-0CF26E209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4E531F-E892-4701-891F-8B8276F0F2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B99FF-7622-45D3-B63E-F9195ADA158C}" type="datetimeFigureOut">
              <a:rPr lang="ko-KR" altLang="en-US" smtClean="0"/>
              <a:t>2023-08-29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2A3819-5F3E-4F98-AB3D-3D4EAB745D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A8E2AC-7557-4724-B7B4-7206C6A0BC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BD560-7742-4F6B-B75F-F95411B770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5537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hdphoto" Target="../media/hdphoto3.wdp"/><Relationship Id="rId7" Type="http://schemas.microsoft.com/office/2007/relationships/hdphoto" Target="../media/hdphoto5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microsoft.com/office/2007/relationships/hdphoto" Target="../media/hdphoto7.wdp"/><Relationship Id="rId5" Type="http://schemas.microsoft.com/office/2007/relationships/hdphoto" Target="../media/hdphoto4.wdp"/><Relationship Id="rId10" Type="http://schemas.openxmlformats.org/officeDocument/2006/relationships/image" Target="../media/image12.png"/><Relationship Id="rId4" Type="http://schemas.openxmlformats.org/officeDocument/2006/relationships/image" Target="../media/image9.png"/><Relationship Id="rId9" Type="http://schemas.microsoft.com/office/2007/relationships/hdphoto" Target="../media/hdphoto6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D5F2809-AA72-465B-8403-005210E4AF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9857"/>
            <a:ext cx="12192000" cy="617828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56851AE-CB3B-4FB3-A7EB-88F7D53ADBF0}"/>
              </a:ext>
            </a:extLst>
          </p:cNvPr>
          <p:cNvSpPr/>
          <p:nvPr/>
        </p:nvSpPr>
        <p:spPr>
          <a:xfrm>
            <a:off x="10593097" y="1401674"/>
            <a:ext cx="1597606" cy="2466975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C6EA7E4-05E3-4F57-BFCB-ACF05B350F7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8475" y="1477257"/>
            <a:ext cx="1482418" cy="23327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11B4FD1-C026-4FC1-AFC1-2ECCE4C7ABE3}"/>
              </a:ext>
            </a:extLst>
          </p:cNvPr>
          <p:cNvSpPr txBox="1"/>
          <p:nvPr/>
        </p:nvSpPr>
        <p:spPr>
          <a:xfrm>
            <a:off x="10629899" y="1475482"/>
            <a:ext cx="156903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미래인재</a:t>
            </a:r>
            <a:endParaRPr lang="en-US" altLang="ko-KR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X</a:t>
            </a:r>
          </a:p>
          <a:p>
            <a:pPr algn="ctr"/>
            <a:r>
              <a:rPr lang="ko-KR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신광은</a:t>
            </a:r>
            <a:endParaRPr lang="en-US" altLang="ko-KR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algn="ctr"/>
            <a:endParaRPr lang="en-US" altLang="ko-K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algn="ctr"/>
            <a:endParaRPr lang="en-US" altLang="ko-K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algn="ctr"/>
            <a:r>
              <a:rPr lang="ko-KR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광</a:t>
            </a:r>
            <a:r>
              <a:rPr lang="en-US" altLang="ko-K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.</a:t>
            </a:r>
            <a:r>
              <a:rPr lang="ko-KR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은</a:t>
            </a:r>
            <a:r>
              <a:rPr lang="en-US" altLang="ko-K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.</a:t>
            </a:r>
            <a:r>
              <a:rPr lang="ko-KR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장</a:t>
            </a:r>
            <a:r>
              <a:rPr lang="en-US" altLang="ko-K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.</a:t>
            </a:r>
            <a:r>
              <a:rPr lang="ko-KR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학</a:t>
            </a:r>
            <a:r>
              <a:rPr lang="en-US" altLang="ko-K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.</a:t>
            </a:r>
            <a:r>
              <a:rPr lang="ko-KR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회</a:t>
            </a:r>
            <a:endParaRPr lang="en-US" altLang="ko-KR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14</a:t>
            </a:r>
            <a:r>
              <a:rPr lang="ko-KR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기 </a:t>
            </a:r>
            <a:r>
              <a:rPr lang="ko-KR" alt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모집중</a:t>
            </a:r>
            <a:endParaRPr lang="en-US" altLang="ko-KR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A0F81E2-5034-455E-90DF-46CCF5B5CA0D}"/>
              </a:ext>
            </a:extLst>
          </p:cNvPr>
          <p:cNvSpPr/>
          <p:nvPr/>
        </p:nvSpPr>
        <p:spPr>
          <a:xfrm>
            <a:off x="10742459" y="3419594"/>
            <a:ext cx="1298882" cy="276107"/>
          </a:xfrm>
          <a:prstGeom prst="rect">
            <a:avLst/>
          </a:prstGeom>
          <a:solidFill>
            <a:schemeClr val="bg1"/>
          </a:solidFill>
          <a:ln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tx1"/>
                </a:solidFill>
              </a:rPr>
              <a:t>신청하기</a:t>
            </a:r>
            <a:r>
              <a:rPr lang="en-US" altLang="ko-KR" sz="1050" dirty="0">
                <a:solidFill>
                  <a:schemeClr val="tx1"/>
                </a:solidFill>
              </a:rPr>
              <a:t>&gt;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9A26A50-96BE-4513-A00D-79C68AE6FD2F}"/>
              </a:ext>
            </a:extLst>
          </p:cNvPr>
          <p:cNvSpPr txBox="1"/>
          <p:nvPr/>
        </p:nvSpPr>
        <p:spPr>
          <a:xfrm>
            <a:off x="8785369" y="169910"/>
            <a:ext cx="4914900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srgbClr val="FF0000"/>
                </a:solidFill>
              </a:rPr>
              <a:t>*</a:t>
            </a:r>
            <a:r>
              <a:rPr lang="ko-KR" altLang="en-US" b="1" dirty="0">
                <a:solidFill>
                  <a:srgbClr val="FF0000"/>
                </a:solidFill>
              </a:rPr>
              <a:t>요청사항</a:t>
            </a:r>
            <a:endParaRPr lang="en-US" altLang="ko-KR" b="1" dirty="0">
              <a:solidFill>
                <a:srgbClr val="FF0000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0000"/>
                </a:solidFill>
              </a:rPr>
              <a:t>우측상단 고정 배너로 제작</a:t>
            </a:r>
            <a:endParaRPr lang="en-US" altLang="ko-KR" b="1" dirty="0">
              <a:solidFill>
                <a:srgbClr val="FF0000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srgbClr val="FF0000"/>
                </a:solidFill>
              </a:rPr>
              <a:t>PC</a:t>
            </a:r>
            <a:r>
              <a:rPr lang="ko-KR" altLang="en-US" b="1" dirty="0">
                <a:solidFill>
                  <a:srgbClr val="FF0000"/>
                </a:solidFill>
              </a:rPr>
              <a:t>만</a:t>
            </a:r>
          </a:p>
        </p:txBody>
      </p:sp>
    </p:spTree>
    <p:extLst>
      <p:ext uri="{BB962C8B-B14F-4D97-AF65-F5344CB8AC3E}">
        <p14:creationId xmlns:p14="http://schemas.microsoft.com/office/powerpoint/2010/main" val="3325457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CCAD322C-8D5F-4F14-9EF9-49CEBA50B14A}"/>
              </a:ext>
            </a:extLst>
          </p:cNvPr>
          <p:cNvSpPr/>
          <p:nvPr/>
        </p:nvSpPr>
        <p:spPr>
          <a:xfrm>
            <a:off x="12353393" y="0"/>
            <a:ext cx="2804063" cy="2604617"/>
          </a:xfrm>
          <a:prstGeom prst="rect">
            <a:avLst/>
          </a:prstGeom>
          <a:solidFill>
            <a:schemeClr val="tx1"/>
          </a:solidFill>
          <a:ln w="38100">
            <a:solidFill>
              <a:srgbClr val="00F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4" name="그래픽 23" descr="사용자 단색으로 채워진">
            <a:extLst>
              <a:ext uri="{FF2B5EF4-FFF2-40B4-BE49-F238E27FC236}">
                <a16:creationId xmlns:a16="http://schemas.microsoft.com/office/drawing/2014/main" id="{8DA3E610-9B3C-4667-ACE8-441F5CBA3B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66460" y="229190"/>
            <a:ext cx="4859080" cy="48590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F84427C-68F4-4720-8736-66BBDD7ABC2D}"/>
              </a:ext>
            </a:extLst>
          </p:cNvPr>
          <p:cNvSpPr txBox="1"/>
          <p:nvPr/>
        </p:nvSpPr>
        <p:spPr>
          <a:xfrm>
            <a:off x="0" y="-916292"/>
            <a:ext cx="12192000" cy="6586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b="1" u="sng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/>
            <a:r>
              <a:rPr lang="ko-KR" altLang="en-US" sz="2400" b="1" u="sng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최소한 경제적 여건 때문에 경찰이라는 꿈을 포기하는 안타까운 일이 생기지 않도록  </a:t>
            </a:r>
            <a:endParaRPr lang="en-US" altLang="ko-KR" sz="2400" b="1" u="sng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/>
            <a:endParaRPr lang="en-US" altLang="ko-KR" sz="2400" b="1" u="sng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/>
            <a:r>
              <a:rPr lang="ko-KR" altLang="en-US" sz="2400" b="1" u="sng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미래인재 과 </a:t>
            </a:r>
            <a:r>
              <a:rPr lang="ko-KR" altLang="en-US" sz="3200" b="1" u="sng" dirty="0">
                <a:solidFill>
                  <a:srgbClr val="0066FF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신광은</a:t>
            </a:r>
            <a:r>
              <a:rPr lang="ko-KR" altLang="en-US" sz="2400" b="1" u="sng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 여러분과 함께 하겠습니다</a:t>
            </a:r>
            <a:endParaRPr lang="en-US" altLang="ko-KR" sz="2400" b="1" u="sng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/>
            <a:endParaRPr lang="en-US" altLang="ko-KR" b="1" u="sng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/>
            <a:endParaRPr lang="en-US" altLang="ko-KR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/>
            <a:endParaRPr lang="en-US" altLang="ko-KR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/>
            <a:endParaRPr lang="en-US" altLang="ko-KR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/>
            <a:endParaRPr lang="en-US" altLang="ko-KR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/>
            <a:endParaRPr lang="en-US" altLang="ko-KR" sz="8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/>
            <a:r>
              <a:rPr lang="ko-KR" altLang="en-US" sz="13800" b="1" dirty="0">
                <a:solidFill>
                  <a:srgbClr val="0066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광</a:t>
            </a:r>
            <a:r>
              <a:rPr lang="en-US" altLang="ko-KR" sz="13800" b="1" dirty="0">
                <a:solidFill>
                  <a:srgbClr val="0066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r>
              <a:rPr lang="ko-KR" altLang="en-US" sz="13800" b="1" dirty="0">
                <a:solidFill>
                  <a:srgbClr val="0066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은</a:t>
            </a:r>
            <a:r>
              <a:rPr lang="en-US" altLang="ko-KR" sz="13800" b="1" dirty="0">
                <a:solidFill>
                  <a:srgbClr val="0066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r>
              <a:rPr lang="ko-KR" altLang="en-US" sz="13800" b="1" dirty="0">
                <a:solidFill>
                  <a:srgbClr val="0066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장</a:t>
            </a:r>
            <a:r>
              <a:rPr lang="en-US" altLang="ko-KR" sz="13800" b="1" dirty="0">
                <a:solidFill>
                  <a:srgbClr val="0066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r>
              <a:rPr lang="ko-KR" altLang="en-US" sz="13800" b="1" dirty="0">
                <a:solidFill>
                  <a:srgbClr val="0066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학</a:t>
            </a:r>
            <a:r>
              <a:rPr lang="en-US" altLang="ko-KR" sz="13800" b="1" dirty="0">
                <a:solidFill>
                  <a:srgbClr val="0066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r>
              <a:rPr lang="ko-KR" altLang="en-US" sz="13800" b="1" dirty="0">
                <a:solidFill>
                  <a:srgbClr val="0066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회</a:t>
            </a:r>
            <a:endParaRPr lang="en-US" altLang="ko-KR" sz="13800" b="1" dirty="0">
              <a:solidFill>
                <a:srgbClr val="0066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CDA523-F73A-4FF1-97EE-C81E8DD9ADCF}"/>
              </a:ext>
            </a:extLst>
          </p:cNvPr>
          <p:cNvSpPr txBox="1"/>
          <p:nvPr/>
        </p:nvSpPr>
        <p:spPr>
          <a:xfrm>
            <a:off x="6069870" y="6637058"/>
            <a:ext cx="28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.</a:t>
            </a:r>
          </a:p>
          <a:p>
            <a:r>
              <a:rPr lang="en-US" altLang="ko-KR" b="1" dirty="0"/>
              <a:t>.</a:t>
            </a:r>
          </a:p>
          <a:p>
            <a:r>
              <a:rPr lang="en-US" altLang="ko-KR" b="1" dirty="0"/>
              <a:t>.</a:t>
            </a:r>
            <a:endParaRPr lang="ko-KR" altLang="en-US" b="1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2713ABEA-1D68-4910-AE93-F939DE1970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6042" y="172013"/>
            <a:ext cx="1253896" cy="461665"/>
          </a:xfrm>
          <a:prstGeom prst="rect">
            <a:avLst/>
          </a:prstGeom>
        </p:spPr>
      </p:pic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43B18A2D-485F-40D3-BBD6-1BCBAE7B13EB}"/>
              </a:ext>
            </a:extLst>
          </p:cNvPr>
          <p:cNvCxnSpPr>
            <a:cxnSpLocks/>
          </p:cNvCxnSpPr>
          <p:nvPr/>
        </p:nvCxnSpPr>
        <p:spPr>
          <a:xfrm>
            <a:off x="482600" y="2402317"/>
            <a:ext cx="5290879" cy="5003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BCEC673-0814-483B-AD47-0B8063FD733D}"/>
              </a:ext>
            </a:extLst>
          </p:cNvPr>
          <p:cNvSpPr txBox="1"/>
          <p:nvPr/>
        </p:nvSpPr>
        <p:spPr>
          <a:xfrm>
            <a:off x="-1299634" y="1934115"/>
            <a:ext cx="1988288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/>
              <a:t>신광은 교수님 </a:t>
            </a: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ko-KR" altLang="en-US" dirty="0"/>
              <a:t>웃는 이미지로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F24EB895-A555-48CE-A7AC-64A7EDD5CF2B}"/>
              </a:ext>
            </a:extLst>
          </p:cNvPr>
          <p:cNvSpPr/>
          <p:nvPr/>
        </p:nvSpPr>
        <p:spPr>
          <a:xfrm>
            <a:off x="9301280" y="543750"/>
            <a:ext cx="2114980" cy="2114980"/>
          </a:xfrm>
          <a:prstGeom prst="ellipse">
            <a:avLst/>
          </a:prstGeom>
          <a:solidFill>
            <a:schemeClr val="tx1"/>
          </a:solidFill>
          <a:ln w="57150">
            <a:solidFill>
              <a:srgbClr val="00F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ko-KR" alt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36A1003-F45E-4AE8-88AA-676F941E847E}"/>
              </a:ext>
            </a:extLst>
          </p:cNvPr>
          <p:cNvSpPr txBox="1"/>
          <p:nvPr/>
        </p:nvSpPr>
        <p:spPr>
          <a:xfrm>
            <a:off x="9519684" y="1124374"/>
            <a:ext cx="1678172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24</a:t>
            </a:r>
            <a:r>
              <a:rPr lang="ko-KR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년 </a:t>
            </a:r>
            <a:r>
              <a:rPr lang="en-US" altLang="ko-K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</a:t>
            </a:r>
            <a:r>
              <a:rPr lang="ko-KR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차 대비</a:t>
            </a:r>
            <a:endParaRPr lang="en-US" altLang="ko-KR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14</a:t>
            </a:r>
            <a:r>
              <a:rPr lang="ko-KR" altLang="en-US" sz="2000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기 </a:t>
            </a:r>
            <a:r>
              <a:rPr lang="ko-KR" altLang="en-US" sz="2000" b="1" dirty="0" err="1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모집중</a:t>
            </a:r>
            <a:endParaRPr lang="ko-KR" altLang="en-US" sz="2000" b="1" dirty="0">
              <a:solidFill>
                <a:srgbClr val="00FF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48D92A23-FC40-40DF-85EA-65D9B1E82FF0}"/>
              </a:ext>
            </a:extLst>
          </p:cNvPr>
          <p:cNvSpPr/>
          <p:nvPr/>
        </p:nvSpPr>
        <p:spPr>
          <a:xfrm>
            <a:off x="381000" y="5458080"/>
            <a:ext cx="11557000" cy="987718"/>
          </a:xfrm>
          <a:prstGeom prst="rect">
            <a:avLst/>
          </a:prstGeom>
          <a:solidFill>
            <a:schemeClr val="tx1"/>
          </a:solidFill>
          <a:ln w="38100">
            <a:solidFill>
              <a:srgbClr val="00F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i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광</a:t>
            </a:r>
            <a:r>
              <a:rPr lang="en-US" altLang="ko-KR" sz="3200" b="1" i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r>
              <a:rPr lang="ko-KR" altLang="en-US" sz="3200" b="1" i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은</a:t>
            </a:r>
            <a:r>
              <a:rPr lang="en-US" altLang="ko-KR" sz="3200" b="1" i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r>
              <a:rPr lang="ko-KR" altLang="en-US" sz="3200" b="1" i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장</a:t>
            </a:r>
            <a:r>
              <a:rPr lang="en-US" altLang="ko-KR" sz="3200" b="1" i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r>
              <a:rPr lang="ko-KR" altLang="en-US" sz="3200" b="1" i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학</a:t>
            </a:r>
            <a:r>
              <a:rPr lang="en-US" altLang="ko-KR" sz="3200" b="1" i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r>
              <a:rPr lang="ko-KR" altLang="en-US" sz="3200" b="1" i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회 </a:t>
            </a:r>
            <a:r>
              <a:rPr lang="en-US" altLang="ko-KR" sz="3200" b="1" i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14</a:t>
            </a:r>
            <a:r>
              <a:rPr lang="ko-KR" altLang="en-US" sz="3200" b="1" i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기 지원하기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96FB669-875B-476B-84C6-6368F831E3A9}"/>
              </a:ext>
            </a:extLst>
          </p:cNvPr>
          <p:cNvSpPr txBox="1"/>
          <p:nvPr/>
        </p:nvSpPr>
        <p:spPr>
          <a:xfrm>
            <a:off x="13755424" y="172014"/>
            <a:ext cx="40277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X </a:t>
            </a:r>
            <a:r>
              <a:rPr lang="ko-KR" altLang="en-US" sz="2400" b="1" dirty="0">
                <a:solidFill>
                  <a:schemeClr val="bg1"/>
                </a:solidFill>
              </a:rPr>
              <a:t>신광은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5A78FFC-8F41-4C69-9098-BA63325A745E}"/>
              </a:ext>
            </a:extLst>
          </p:cNvPr>
          <p:cNvSpPr txBox="1"/>
          <p:nvPr/>
        </p:nvSpPr>
        <p:spPr>
          <a:xfrm>
            <a:off x="12561134" y="860454"/>
            <a:ext cx="2388580" cy="869790"/>
          </a:xfrm>
          <a:prstGeom prst="rect">
            <a:avLst/>
          </a:prstGeom>
          <a:noFill/>
          <a:ln>
            <a:solidFill>
              <a:srgbClr val="00FFCC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24</a:t>
            </a:r>
            <a:r>
              <a:rPr lang="ko-KR" altLang="en-US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년 </a:t>
            </a:r>
            <a:r>
              <a:rPr lang="en-US" altLang="ko-KR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r>
              <a:rPr lang="ko-KR" altLang="en-US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차 대비 </a:t>
            </a:r>
            <a:endParaRPr lang="en-US" altLang="ko-KR" b="1" dirty="0">
              <a:solidFill>
                <a:srgbClr val="00FF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광은 </a:t>
            </a:r>
            <a:r>
              <a:rPr lang="ko-KR" altLang="en-US" b="1" dirty="0" err="1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장학회</a:t>
            </a:r>
            <a:r>
              <a:rPr lang="ko-KR" altLang="en-US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14</a:t>
            </a:r>
            <a:r>
              <a:rPr lang="ko-KR" altLang="en-US" b="1" dirty="0">
                <a:solidFill>
                  <a:srgbClr val="00FF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6CC9AA0E-4926-4A6D-9F3E-ACBF7BEACD58}"/>
              </a:ext>
            </a:extLst>
          </p:cNvPr>
          <p:cNvSpPr/>
          <p:nvPr/>
        </p:nvSpPr>
        <p:spPr>
          <a:xfrm>
            <a:off x="12501528" y="1977825"/>
            <a:ext cx="2448186" cy="424492"/>
          </a:xfrm>
          <a:prstGeom prst="rect">
            <a:avLst/>
          </a:prstGeom>
          <a:solidFill>
            <a:srgbClr val="0066FF"/>
          </a:solidFill>
          <a:ln>
            <a:solidFill>
              <a:srgbClr val="00F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i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신 청 하 기 </a:t>
            </a:r>
            <a:r>
              <a:rPr lang="en-US" altLang="ko-KR" sz="1400" i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&gt;</a:t>
            </a:r>
            <a:endParaRPr lang="ko-KR" altLang="en-US" sz="1400" i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F76B40EA-22B1-45A0-BE8B-363C4821FBD0}"/>
              </a:ext>
            </a:extLst>
          </p:cNvPr>
          <p:cNvCxnSpPr>
            <a:cxnSpLocks/>
          </p:cNvCxnSpPr>
          <p:nvPr/>
        </p:nvCxnSpPr>
        <p:spPr>
          <a:xfrm flipH="1" flipV="1">
            <a:off x="13740522" y="2649898"/>
            <a:ext cx="29803" cy="33476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CD558602-E4DC-4E9E-AAE3-6F44CC9B60FC}"/>
              </a:ext>
            </a:extLst>
          </p:cNvPr>
          <p:cNvSpPr txBox="1"/>
          <p:nvPr/>
        </p:nvSpPr>
        <p:spPr>
          <a:xfrm>
            <a:off x="12776181" y="5951939"/>
            <a:ext cx="1988288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/>
              <a:t>우측 </a:t>
            </a:r>
            <a:r>
              <a:rPr lang="ko-KR" altLang="en-US" dirty="0" err="1"/>
              <a:t>플로팅</a:t>
            </a:r>
            <a:r>
              <a:rPr lang="ko-KR" altLang="en-US" dirty="0"/>
              <a:t> 배너</a:t>
            </a:r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AFFDACA2-7ACE-4F99-9D1D-FE4B0E2B18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346" y="-59227"/>
            <a:ext cx="1828488" cy="78726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AE82A27-27E9-46E1-81B8-B278BEF9C175}"/>
              </a:ext>
            </a:extLst>
          </p:cNvPr>
          <p:cNvSpPr txBox="1"/>
          <p:nvPr/>
        </p:nvSpPr>
        <p:spPr>
          <a:xfrm>
            <a:off x="-2108200" y="7467980"/>
            <a:ext cx="14046200" cy="1128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rgbClr val="FF0000"/>
                </a:solidFill>
              </a:rPr>
              <a:t>*</a:t>
            </a:r>
            <a:r>
              <a:rPr lang="ko-KR" altLang="en-US" sz="2400" b="1" dirty="0">
                <a:solidFill>
                  <a:srgbClr val="FF0000"/>
                </a:solidFill>
              </a:rPr>
              <a:t>요청사항</a:t>
            </a:r>
            <a:endParaRPr lang="en-US" altLang="ko-KR" sz="2400" b="1" dirty="0">
              <a:solidFill>
                <a:srgbClr val="FF0000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rgbClr val="FF0000"/>
                </a:solidFill>
              </a:rPr>
              <a:t>교수님 밝게 웃는 이미지 사용</a:t>
            </a:r>
            <a:r>
              <a:rPr lang="en-US" altLang="ko-KR" sz="2400" b="1" dirty="0">
                <a:solidFill>
                  <a:srgbClr val="FF0000"/>
                </a:solidFill>
              </a:rPr>
              <a:t>/</a:t>
            </a:r>
            <a:r>
              <a:rPr lang="ko-KR" altLang="en-US" sz="2400" b="1" dirty="0" err="1">
                <a:solidFill>
                  <a:srgbClr val="FF0000"/>
                </a:solidFill>
              </a:rPr>
              <a:t>바리에이션</a:t>
            </a:r>
            <a:r>
              <a:rPr lang="ko-KR" altLang="en-US" sz="2400" b="1" dirty="0">
                <a:solidFill>
                  <a:srgbClr val="FF0000"/>
                </a:solidFill>
              </a:rPr>
              <a:t> 밝은 칼라로 활용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988CA1-282F-CB9E-91F1-E1669FE4B539}"/>
              </a:ext>
            </a:extLst>
          </p:cNvPr>
          <p:cNvSpPr txBox="1"/>
          <p:nvPr/>
        </p:nvSpPr>
        <p:spPr>
          <a:xfrm>
            <a:off x="381000" y="6542875"/>
            <a:ext cx="122712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▲</a:t>
            </a:r>
            <a:r>
              <a:rPr lang="ko-KR" altLang="en-US" sz="1400" dirty="0" err="1"/>
              <a:t>클릭시</a:t>
            </a:r>
            <a:r>
              <a:rPr lang="ko-KR" altLang="en-US" sz="1400" dirty="0"/>
              <a:t> 아래 주소로 이동</a:t>
            </a:r>
            <a:r>
              <a:rPr lang="en-US" altLang="ko-KR" sz="1400" dirty="0"/>
              <a:t>,</a:t>
            </a:r>
          </a:p>
          <a:p>
            <a:r>
              <a:rPr lang="en-US" altLang="ko-KR" sz="1400" dirty="0"/>
              <a:t>https://www.miraeij.com/police/center/notice/view.php?stype=all&amp;sval=%EC%9E%A5%ED%95%99%ED%9A%8C&amp;ssite_code=1&amp;sdisplay=2&amp;no=409</a:t>
            </a:r>
            <a:endParaRPr lang="ko-KR" altLang="en-US" sz="1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7FAC93-5A0A-DE86-48E5-638A9ACBF450}"/>
              </a:ext>
            </a:extLst>
          </p:cNvPr>
          <p:cNvSpPr txBox="1"/>
          <p:nvPr/>
        </p:nvSpPr>
        <p:spPr>
          <a:xfrm>
            <a:off x="-6852" y="136261"/>
            <a:ext cx="10759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Section1</a:t>
            </a:r>
          </a:p>
          <a:p>
            <a:r>
              <a:rPr lang="ko-KR" altLang="en-US" dirty="0"/>
              <a:t>링크 </a:t>
            </a:r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3971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49FBF262-9FBE-48F6-8A4F-F0C71E54D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0EFD74E-B76D-4D5C-B84A-C5A360EC6353}"/>
              </a:ext>
            </a:extLst>
          </p:cNvPr>
          <p:cNvSpPr/>
          <p:nvPr/>
        </p:nvSpPr>
        <p:spPr>
          <a:xfrm>
            <a:off x="771543" y="3991201"/>
            <a:ext cx="10625667" cy="762000"/>
          </a:xfrm>
          <a:prstGeom prst="rect">
            <a:avLst/>
          </a:prstGeom>
          <a:solidFill>
            <a:srgbClr val="00FFC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4F24CD4-9C0D-4314-82A6-F16E19CEDD16}"/>
              </a:ext>
            </a:extLst>
          </p:cNvPr>
          <p:cNvSpPr/>
          <p:nvPr/>
        </p:nvSpPr>
        <p:spPr>
          <a:xfrm>
            <a:off x="2426778" y="2885829"/>
            <a:ext cx="7315198" cy="499534"/>
          </a:xfrm>
          <a:prstGeom prst="rect">
            <a:avLst/>
          </a:prstGeom>
          <a:solidFill>
            <a:srgbClr val="00FFC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CC1677B-11B0-440D-A90B-20B2D54F0D52}"/>
              </a:ext>
            </a:extLst>
          </p:cNvPr>
          <p:cNvSpPr/>
          <p:nvPr/>
        </p:nvSpPr>
        <p:spPr>
          <a:xfrm>
            <a:off x="4865177" y="2126641"/>
            <a:ext cx="2438401" cy="406763"/>
          </a:xfrm>
          <a:prstGeom prst="rect">
            <a:avLst/>
          </a:prstGeom>
          <a:solidFill>
            <a:srgbClr val="00FFC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830443-D618-4272-8BC0-5CB7FE1458A2}"/>
              </a:ext>
            </a:extLst>
          </p:cNvPr>
          <p:cNvSpPr txBox="1"/>
          <p:nvPr/>
        </p:nvSpPr>
        <p:spPr>
          <a:xfrm>
            <a:off x="9753598" y="6329073"/>
            <a:ext cx="3107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* W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사</a:t>
            </a: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/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미래인재 </a:t>
            </a:r>
            <a:r>
              <a:rPr lang="ko-KR" altLang="en-US" sz="800" dirty="0" err="1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광은장학회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운영 기간 기준</a:t>
            </a:r>
            <a:endParaRPr lang="en-US" altLang="ko-KR" sz="800" dirty="0">
              <a:solidFill>
                <a:schemeClr val="bg1">
                  <a:lumMod val="7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** WTK/</a:t>
            </a:r>
            <a:r>
              <a:rPr lang="ko-KR" altLang="en-US" sz="800" dirty="0" err="1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매리앤재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기</a:t>
            </a: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~14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시 수험생 선발 명단 기준</a:t>
            </a:r>
            <a:endParaRPr lang="en-US" altLang="ko-KR" sz="800" dirty="0">
              <a:solidFill>
                <a:schemeClr val="bg1">
                  <a:lumMod val="7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*** W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사</a:t>
            </a: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/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미래인재 강의</a:t>
            </a: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교재</a:t>
            </a: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고시원 지원 금액 기준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31C7BD-926B-4559-82AB-E5A72B190273}"/>
              </a:ext>
            </a:extLst>
          </p:cNvPr>
          <p:cNvSpPr txBox="1"/>
          <p:nvPr/>
        </p:nvSpPr>
        <p:spPr>
          <a:xfrm>
            <a:off x="3691267" y="2292115"/>
            <a:ext cx="1605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bg1"/>
                </a:solidFill>
              </a:rPr>
              <a:t>**</a:t>
            </a:r>
            <a:endParaRPr lang="ko-KR" altLang="en-US" sz="36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E94147-27A7-489A-9439-C096E062A367}"/>
              </a:ext>
            </a:extLst>
          </p:cNvPr>
          <p:cNvSpPr txBox="1"/>
          <p:nvPr/>
        </p:nvSpPr>
        <p:spPr>
          <a:xfrm>
            <a:off x="8962464" y="3239615"/>
            <a:ext cx="1605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bg1"/>
                </a:solidFill>
              </a:rPr>
              <a:t>***</a:t>
            </a:r>
            <a:endParaRPr lang="ko-KR" altLang="en-US" sz="36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381A94-122B-4687-B36D-57FCE680FF87}"/>
              </a:ext>
            </a:extLst>
          </p:cNvPr>
          <p:cNvSpPr txBox="1"/>
          <p:nvPr/>
        </p:nvSpPr>
        <p:spPr>
          <a:xfrm>
            <a:off x="5907716" y="1436723"/>
            <a:ext cx="8160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*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2100BA-FC18-4938-8294-D8CDB8968B73}"/>
              </a:ext>
            </a:extLst>
          </p:cNvPr>
          <p:cNvSpPr txBox="1"/>
          <p:nvPr/>
        </p:nvSpPr>
        <p:spPr>
          <a:xfrm>
            <a:off x="0" y="-733506"/>
            <a:ext cx="12192000" cy="8525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</a:p>
          <a:p>
            <a:pPr algn="ctr"/>
            <a:r>
              <a:rPr lang="en-US" altLang="ko-KR" sz="2400" b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광은 장학회는 </a:t>
            </a:r>
            <a:endParaRPr lang="en-US" altLang="ko-KR" b="1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2015/16</a:t>
            </a:r>
            <a:r>
              <a:rPr lang="ko-KR" altLang="en-US" b="1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년 동작경찰서와 업무협약을 맺고 시작한 저소득층 대상 장학금 지원을 시작으로 </a:t>
            </a:r>
            <a:endParaRPr lang="en-US" altLang="ko-KR" b="1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b="1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2017</a:t>
            </a:r>
            <a:r>
              <a:rPr lang="ko-KR" altLang="en-US" b="1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년 </a:t>
            </a:r>
            <a:r>
              <a:rPr lang="en-US" altLang="ko-KR" b="1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</a:t>
            </a:r>
            <a:r>
              <a:rPr lang="ko-KR" altLang="en-US" b="1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기 출범 </a:t>
            </a:r>
            <a:r>
              <a:rPr lang="en-US" altLang="ko-KR" b="1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</a:t>
            </a:r>
            <a:r>
              <a:rPr lang="ko-KR" altLang="en-US" b="1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기</a:t>
            </a:r>
            <a:r>
              <a:rPr lang="en-US" altLang="ko-KR" b="1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3</a:t>
            </a:r>
            <a:r>
              <a:rPr lang="ko-KR" altLang="en-US" b="1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기 ∙ ∙  ∙ ∙ ∙ ∙ </a:t>
            </a:r>
            <a:r>
              <a:rPr lang="en-US" altLang="ko-KR" b="1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2023</a:t>
            </a:r>
            <a:r>
              <a:rPr lang="ko-KR" altLang="en-US" b="1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년 </a:t>
            </a:r>
            <a:r>
              <a:rPr lang="en-US" altLang="ko-KR" b="1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13</a:t>
            </a:r>
            <a:r>
              <a:rPr lang="ko-KR" altLang="en-US" b="1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기 까지</a:t>
            </a:r>
            <a:endParaRPr lang="en-US" altLang="ko-KR" b="1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/>
            <a:endParaRPr lang="en-US" altLang="ko-KR" sz="32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/>
            <a:r>
              <a:rPr lang="ko-KR" alt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총 </a:t>
            </a:r>
            <a:r>
              <a:rPr lang="en-US" altLang="ko-KR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7</a:t>
            </a:r>
            <a:r>
              <a:rPr lang="ko-KR" alt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년간</a:t>
            </a:r>
            <a:endParaRPr lang="en-US" altLang="ko-KR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/>
            <a:r>
              <a:rPr lang="en-US" altLang="ko-KR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217</a:t>
            </a:r>
            <a:r>
              <a:rPr lang="ko-KR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명</a:t>
            </a:r>
            <a:r>
              <a:rPr lang="ko-KR" altLang="en-US" sz="60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의 장학생 선발</a:t>
            </a:r>
            <a:endParaRPr lang="en-US" altLang="ko-KR" sz="32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/>
            <a:r>
              <a:rPr lang="en-US" altLang="ko-KR" sz="9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330,000,000</a:t>
            </a:r>
            <a:r>
              <a:rPr lang="ko-KR" altLang="en-US" sz="9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원 </a:t>
            </a:r>
            <a:endParaRPr lang="en-US" altLang="ko-KR" sz="9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상당의 장학 혜택을 지원 했습니다</a:t>
            </a:r>
            <a:r>
              <a:rPr lang="en-US" altLang="ko-KR" sz="36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그리고 앞으로 더 많은 수험생이 경찰의 꿈을 이룰 수 있도록 </a:t>
            </a:r>
            <a:endParaRPr lang="en-US" altLang="ko-KR" sz="24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지원을 확대해 나갈 예정입니다</a:t>
            </a:r>
            <a:r>
              <a:rPr lang="en-US" altLang="ko-KR" sz="24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2400" b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2400" b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672736-3516-4D7D-9246-3C6C0F6B23F0}"/>
              </a:ext>
            </a:extLst>
          </p:cNvPr>
          <p:cNvSpPr txBox="1"/>
          <p:nvPr/>
        </p:nvSpPr>
        <p:spPr>
          <a:xfrm>
            <a:off x="-927102" y="7027024"/>
            <a:ext cx="14046200" cy="1128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rgbClr val="FF0000"/>
                </a:solidFill>
              </a:rPr>
              <a:t>*</a:t>
            </a:r>
            <a:r>
              <a:rPr lang="ko-KR" altLang="en-US" sz="2400" b="1" dirty="0">
                <a:solidFill>
                  <a:srgbClr val="FF0000"/>
                </a:solidFill>
              </a:rPr>
              <a:t>요청사항</a:t>
            </a:r>
            <a:endParaRPr lang="en-US" altLang="ko-KR" sz="2400" b="1" dirty="0">
              <a:solidFill>
                <a:srgbClr val="FF0000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rgbClr val="FF0000"/>
                </a:solidFill>
              </a:rPr>
              <a:t>3.3</a:t>
            </a:r>
            <a:r>
              <a:rPr lang="ko-KR" altLang="en-US" sz="2400" b="1" dirty="0">
                <a:solidFill>
                  <a:srgbClr val="FF0000"/>
                </a:solidFill>
              </a:rPr>
              <a:t>억이 </a:t>
            </a:r>
            <a:r>
              <a:rPr lang="en-US" altLang="ko-KR" sz="2400" b="1" dirty="0">
                <a:solidFill>
                  <a:srgbClr val="FF0000"/>
                </a:solidFill>
              </a:rPr>
              <a:t>4.3</a:t>
            </a:r>
            <a:r>
              <a:rPr lang="ko-KR" altLang="en-US" sz="2400" b="1" dirty="0">
                <a:solidFill>
                  <a:srgbClr val="FF0000"/>
                </a:solidFill>
              </a:rPr>
              <a:t>억으로 </a:t>
            </a:r>
            <a:r>
              <a:rPr lang="ko-KR" altLang="en-US" sz="2400" b="1" dirty="0" err="1">
                <a:solidFill>
                  <a:srgbClr val="FF0000"/>
                </a:solidFill>
              </a:rPr>
              <a:t>워딩</a:t>
            </a:r>
            <a:r>
              <a:rPr lang="ko-KR" altLang="en-US" sz="2400" b="1" dirty="0">
                <a:solidFill>
                  <a:srgbClr val="FF0000"/>
                </a:solidFill>
              </a:rPr>
              <a:t> 수정은 바뀔 수 있음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EAD66D-7CF6-E345-22D0-DAE20631D709}"/>
              </a:ext>
            </a:extLst>
          </p:cNvPr>
          <p:cNvSpPr txBox="1"/>
          <p:nvPr/>
        </p:nvSpPr>
        <p:spPr>
          <a:xfrm>
            <a:off x="-1001520" y="-73203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Section2</a:t>
            </a:r>
          </a:p>
        </p:txBody>
      </p:sp>
    </p:spTree>
    <p:extLst>
      <p:ext uri="{BB962C8B-B14F-4D97-AF65-F5344CB8AC3E}">
        <p14:creationId xmlns:p14="http://schemas.microsoft.com/office/powerpoint/2010/main" val="352617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F92E287-2466-41F3-A7A2-20EA3D46412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73765"/>
            <a:ext cx="12192000" cy="63689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DCDB1D1-4680-4DF4-8912-5E1C1E44DE7D}"/>
              </a:ext>
            </a:extLst>
          </p:cNvPr>
          <p:cNvSpPr txBox="1"/>
          <p:nvPr/>
        </p:nvSpPr>
        <p:spPr>
          <a:xfrm>
            <a:off x="183102" y="4185392"/>
            <a:ext cx="1196557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젊은 시절 경제적으로 여건이 어려워 공부를 한다는 게 참 어려웠습니다</a:t>
            </a:r>
            <a:r>
              <a:rPr lang="en-US" altLang="ko-K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경찰대학</a:t>
            </a:r>
            <a:r>
              <a:rPr lang="en-US" altLang="ko-K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사법고시 시험을 준비하면서 어려웠던 수많은 순간</a:t>
            </a:r>
            <a:r>
              <a:rPr lang="en-US" altLang="ko-K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다짐했던 것이 있었습니다</a:t>
            </a:r>
            <a:r>
              <a:rPr lang="en-US" altLang="ko-K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훗날 나와 같은 어려움을 겪는 청년들에게 도움을 주는 사람이 되고 싶다</a:t>
            </a:r>
            <a:r>
              <a:rPr lang="en-US" altLang="ko-K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그 시작이 광은 </a:t>
            </a:r>
            <a:r>
              <a:rPr lang="ko-KR" alt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장학회</a:t>
            </a:r>
            <a:r>
              <a:rPr lang="ko-KR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였습니다</a:t>
            </a:r>
            <a:r>
              <a:rPr lang="en-US" altLang="ko-K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만만치 않은 현실속에서 홀로 고군분투 하고 있을 우리 학생들에게 언제나 도움이 되고 싶습니다</a:t>
            </a:r>
            <a:endParaRPr lang="en-US" altLang="ko-KR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용기를 잃지 말고</a:t>
            </a:r>
            <a:r>
              <a:rPr lang="en-US" altLang="ko-K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여러분이 갖고 있는 젊음의 패기를 잃지 맙시다</a:t>
            </a:r>
            <a:r>
              <a:rPr lang="en-US" altLang="ko-K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r>
              <a:rPr lang="ko-KR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</a:t>
            </a:r>
            <a:endParaRPr lang="en-US" altLang="ko-KR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고맙습니다 힘든 여건 속에서 여러분의 경찰이라는 꿈을 포기하지 않고</a:t>
            </a:r>
            <a:r>
              <a:rPr lang="en-US" altLang="ko-K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</a:t>
            </a:r>
            <a:r>
              <a:rPr lang="ko-KR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신광은과 그리고 미래인재와 광은 장학회와 함께 해주어서</a:t>
            </a:r>
            <a:r>
              <a:rPr lang="en-US" altLang="ko-K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697C11-191B-4A89-AF20-05563EFC9F59}"/>
              </a:ext>
            </a:extLst>
          </p:cNvPr>
          <p:cNvSpPr txBox="1"/>
          <p:nvPr/>
        </p:nvSpPr>
        <p:spPr>
          <a:xfrm>
            <a:off x="-363278" y="-839420"/>
            <a:ext cx="1291855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</a:p>
          <a:p>
            <a:pPr algn="ctr"/>
            <a:r>
              <a:rPr lang="en-US" altLang="ko-KR" sz="2000" b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</a:p>
          <a:p>
            <a:pPr algn="ctr"/>
            <a:endParaRPr lang="en-US" altLang="ko-KR" sz="20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/>
            <a:r>
              <a: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광은 장학회의 시작은 신광은 교수님의 어려웠던 젊은 시절 작은 다짐에서 출발했습니다</a:t>
            </a:r>
            <a:r>
              <a:rPr lang="en-US" altLang="ko-KR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F559FF-6B44-4B3B-ABF8-BC164D0C250D}"/>
              </a:ext>
            </a:extLst>
          </p:cNvPr>
          <p:cNvSpPr txBox="1"/>
          <p:nvPr/>
        </p:nvSpPr>
        <p:spPr>
          <a:xfrm>
            <a:off x="53943" y="6858000"/>
            <a:ext cx="122238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</a:p>
          <a:p>
            <a:pPr algn="ctr"/>
            <a:r>
              <a:rPr lang="en-US" altLang="ko-KR" b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A5D29F-01BD-4881-B653-C9260C6CE360}"/>
              </a:ext>
            </a:extLst>
          </p:cNvPr>
          <p:cNvSpPr txBox="1"/>
          <p:nvPr/>
        </p:nvSpPr>
        <p:spPr>
          <a:xfrm>
            <a:off x="-571500" y="7340513"/>
            <a:ext cx="14046200" cy="1128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rgbClr val="FF0000"/>
                </a:solidFill>
              </a:rPr>
              <a:t>*</a:t>
            </a:r>
            <a:r>
              <a:rPr lang="ko-KR" altLang="en-US" sz="2400" b="1" dirty="0">
                <a:solidFill>
                  <a:srgbClr val="FF0000"/>
                </a:solidFill>
              </a:rPr>
              <a:t>요청사항</a:t>
            </a:r>
            <a:endParaRPr lang="en-US" altLang="ko-KR" sz="2400" b="1" dirty="0">
              <a:solidFill>
                <a:srgbClr val="FF0000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rgbClr val="FF0000"/>
                </a:solidFill>
              </a:rPr>
              <a:t>디자인 좀 </a:t>
            </a:r>
            <a:r>
              <a:rPr lang="ko-KR" altLang="en-US" sz="2400" b="1" dirty="0" err="1">
                <a:solidFill>
                  <a:srgbClr val="FF0000"/>
                </a:solidFill>
              </a:rPr>
              <a:t>신경써주길</a:t>
            </a:r>
            <a:r>
              <a:rPr lang="en-US" altLang="ko-KR" sz="2400" b="1" dirty="0">
                <a:solidFill>
                  <a:srgbClr val="FF0000"/>
                </a:solidFill>
              </a:rPr>
              <a:t>…. </a:t>
            </a:r>
            <a:r>
              <a:rPr lang="ko-KR" altLang="en-US" sz="2400" b="1" dirty="0" err="1">
                <a:solidFill>
                  <a:srgbClr val="FF0000"/>
                </a:solidFill>
              </a:rPr>
              <a:t>워딩</a:t>
            </a:r>
            <a:r>
              <a:rPr lang="ko-KR" altLang="en-US" sz="2400" b="1" dirty="0">
                <a:solidFill>
                  <a:srgbClr val="FF0000"/>
                </a:solidFill>
              </a:rPr>
              <a:t> 잘 보여야함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38562D-5EAF-2E7C-0F4B-BCEFC22D3CCE}"/>
              </a:ext>
            </a:extLst>
          </p:cNvPr>
          <p:cNvSpPr txBox="1"/>
          <p:nvPr/>
        </p:nvSpPr>
        <p:spPr>
          <a:xfrm>
            <a:off x="-1001520" y="-73203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Section3</a:t>
            </a:r>
          </a:p>
        </p:txBody>
      </p:sp>
    </p:spTree>
    <p:extLst>
      <p:ext uri="{BB962C8B-B14F-4D97-AF65-F5344CB8AC3E}">
        <p14:creationId xmlns:p14="http://schemas.microsoft.com/office/powerpoint/2010/main" val="4032350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BAB32800-4908-4F17-960F-A874EB3FE28F}"/>
              </a:ext>
            </a:extLst>
          </p:cNvPr>
          <p:cNvSpPr txBox="1"/>
          <p:nvPr/>
        </p:nvSpPr>
        <p:spPr>
          <a:xfrm>
            <a:off x="-698049" y="-623465"/>
            <a:ext cx="14024345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b="1" i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1200" b="1" i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endParaRPr lang="en-US" altLang="ko-KR" sz="4400" b="1" i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i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당신의 꿈</a:t>
            </a:r>
            <a:r>
              <a:rPr lang="en-US" altLang="ko-KR" sz="3600" b="1" i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</a:t>
            </a:r>
            <a:r>
              <a:rPr lang="ko-KR" altLang="en-US" sz="3600" b="1" i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그리고 합격을 응원합니다</a:t>
            </a:r>
            <a:endParaRPr lang="en-US" altLang="ko-KR" sz="3600" b="1" i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4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Bravo your life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9DB29B3-5F0D-4FB5-A57F-043DDC1E83A2}"/>
              </a:ext>
            </a:extLst>
          </p:cNvPr>
          <p:cNvSpPr txBox="1"/>
          <p:nvPr/>
        </p:nvSpPr>
        <p:spPr>
          <a:xfrm>
            <a:off x="-662711" y="3264138"/>
            <a:ext cx="4699591" cy="1731243"/>
          </a:xfrm>
          <a:prstGeom prst="rect">
            <a:avLst/>
          </a:prstGeom>
          <a:solidFill>
            <a:srgbClr val="0066FF"/>
          </a:solidFill>
          <a:ln w="3810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도저히 공부방향을 잡지 못하고 방황했던 저에게 </a:t>
            </a:r>
            <a:endParaRPr lang="en-US" altLang="ko-KR" sz="12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마지막으로 장학생이라는 기회를 얻게 되어 걱정없이 공부를 할 수 있었고</a:t>
            </a:r>
            <a:endParaRPr lang="en-US" altLang="ko-KR" sz="12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덕분에 처음으로 필기를 합격하고 한번에 최종합격까지 할 수 있었습니다. </a:t>
            </a:r>
            <a:endParaRPr lang="en-US" altLang="ko-KR" sz="12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저에게 마지막 기회를 주신 신광은 교수님께 너무 감사드리고 </a:t>
            </a:r>
            <a:endParaRPr lang="en-US" altLang="ko-KR" sz="12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노량진에서 공부했던 6개월을 평생 잊지 못할 것 같습니다. </a:t>
            </a:r>
            <a:endParaRPr lang="en-US" altLang="ko-KR" sz="12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정말 감사합니다.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B09C283-00FB-4C18-A8A5-D97EF335FF0A}"/>
              </a:ext>
            </a:extLst>
          </p:cNvPr>
          <p:cNvSpPr txBox="1"/>
          <p:nvPr/>
        </p:nvSpPr>
        <p:spPr>
          <a:xfrm>
            <a:off x="1212269" y="5048931"/>
            <a:ext cx="10203711" cy="2008242"/>
          </a:xfrm>
          <a:prstGeom prst="rect">
            <a:avLst/>
          </a:prstGeom>
          <a:solidFill>
            <a:schemeClr val="tx1"/>
          </a:solidFill>
          <a:ln w="57150">
            <a:solidFill>
              <a:srgbClr val="00FFCC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제가 이번에 최종 합격하게 하는데 </a:t>
            </a:r>
            <a:r>
              <a:rPr lang="en-US" altLang="ko-KR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</a:t>
            </a: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등 공신인 신광은 교수님</a:t>
            </a:r>
            <a:r>
              <a:rPr lang="en-US" altLang="ko-KR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! 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달리는 </a:t>
            </a:r>
            <a:r>
              <a:rPr lang="en-US" altLang="ko-KR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**</a:t>
            </a: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에서의 상담을 시작으로 다시 일어날 용기를 얻었고 광은 장학회로 </a:t>
            </a:r>
            <a:r>
              <a:rPr lang="ko-KR" altLang="en-US" sz="1200" dirty="0" err="1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실강을</a:t>
            </a: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들을 수 있는 기회를 얻어서 실력이 많이 향상될 수 있었습니다</a:t>
            </a:r>
            <a:r>
              <a:rPr lang="en-US" altLang="ko-KR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또한 필기시험 보는 날 제가 보러 갔던 구</a:t>
            </a:r>
            <a:r>
              <a:rPr lang="en-US" altLang="ko-KR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*</a:t>
            </a: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중학교에 계셔 주셔서 너무 감사합니다</a:t>
            </a:r>
            <a:r>
              <a:rPr lang="en-US" altLang="ko-KR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! 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마지막 최신판례 수업 때 필기 응원하러 갈 것이라는 얘기를 듣고 저희 학교에 왔으면 좋겠다 생각만 했는데 실제로 보니 정말 시험을 잘 볼 것 같다는 생각이 들었습니다</a:t>
            </a:r>
            <a:r>
              <a:rPr lang="en-US" altLang="ko-KR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그리고 교수님의 좋은 기운을 받고자 교수님께 안아 달라고 하고 시험 보러 갔는데 정말 술술 풀렸습니다</a:t>
            </a:r>
            <a:r>
              <a:rPr lang="en-US" altLang="ko-KR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그리고 최종합격해서 경찰이 돼서 교수님 앞에 나타나기 위해 체력 면접에도 최선을 다했습니다</a:t>
            </a:r>
            <a:r>
              <a:rPr lang="en-US" altLang="ko-KR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그리고 이제 최종합격을 해서 교수님을 뵙기 위해 중앙경찰학교 입교 하루 전에 왔습니다</a:t>
            </a:r>
            <a:r>
              <a:rPr lang="en-US" altLang="ko-KR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 </a:t>
            </a: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승진까지 우리 오래 봐요</a:t>
            </a:r>
            <a:r>
              <a:rPr lang="en-US" altLang="ko-KR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~ </a:t>
            </a:r>
            <a:endParaRPr lang="ko-KR" altLang="en-US" sz="12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82B8FE7-084A-4C67-97DA-F543C477B4D9}"/>
              </a:ext>
            </a:extLst>
          </p:cNvPr>
          <p:cNvSpPr txBox="1"/>
          <p:nvPr/>
        </p:nvSpPr>
        <p:spPr>
          <a:xfrm>
            <a:off x="7918502" y="3239911"/>
            <a:ext cx="4699591" cy="2008242"/>
          </a:xfrm>
          <a:prstGeom prst="rect">
            <a:avLst/>
          </a:prstGeom>
          <a:solidFill>
            <a:srgbClr val="9933FF"/>
          </a:solidFill>
          <a:ln w="38100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교수님께서 어떻게 삶을 열심히 살았는지 들려주실 때마다 </a:t>
            </a:r>
            <a:endParaRPr lang="en-US" altLang="ko-KR" sz="12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‘나도 후회 없이 열심히 </a:t>
            </a:r>
            <a:r>
              <a:rPr lang="ko-KR" altLang="en-US" sz="1200" dirty="0" err="1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살아보자’라고</a:t>
            </a: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다짐할 수 있었습니다</a:t>
            </a:r>
            <a:r>
              <a:rPr lang="en-US" altLang="ko-KR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바쁘신 일상 속에서 어떻게 해야 더 좋은 강의가 될지 끊임없이 연구하시고 수험생들에게 진심 어린 조언들과 항상 친근하게 웃어 주시는 모습 </a:t>
            </a:r>
            <a:endParaRPr lang="en-US" altLang="ko-KR" sz="12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전부 감사했습니다</a:t>
            </a:r>
            <a:r>
              <a:rPr lang="en-US" altLang="ko-KR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현직에 가서도 승진 시험을 위해 신광은 경찰팀을 다시 찾겠습니다</a:t>
            </a:r>
            <a:r>
              <a:rPr lang="en-US" altLang="ko-KR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정말 감사합니다</a:t>
            </a:r>
            <a:r>
              <a:rPr lang="en-US" altLang="ko-KR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!</a:t>
            </a: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06D3F59-87AA-4755-8354-6EE95C2E8607}"/>
              </a:ext>
            </a:extLst>
          </p:cNvPr>
          <p:cNvSpPr txBox="1"/>
          <p:nvPr/>
        </p:nvSpPr>
        <p:spPr>
          <a:xfrm>
            <a:off x="9249819" y="6618539"/>
            <a:ext cx="230903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“23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년 </a:t>
            </a: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차 대비</a:t>
            </a: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800" dirty="0" err="1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광은장학회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장학생</a:t>
            </a: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합격 후기 발췌</a:t>
            </a: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”</a:t>
            </a:r>
            <a:endParaRPr lang="ko-KR" altLang="en-US" sz="800" dirty="0">
              <a:solidFill>
                <a:schemeClr val="bg1">
                  <a:lumMod val="7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3FEDA40-646E-437A-B272-4EE9118D40DD}"/>
              </a:ext>
            </a:extLst>
          </p:cNvPr>
          <p:cNvSpPr txBox="1"/>
          <p:nvPr/>
        </p:nvSpPr>
        <p:spPr>
          <a:xfrm>
            <a:off x="10404337" y="4976559"/>
            <a:ext cx="230903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“23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년 </a:t>
            </a: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차 대비</a:t>
            </a: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800" dirty="0" err="1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광은장학회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장학생</a:t>
            </a: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합격 후기 발췌</a:t>
            </a: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”</a:t>
            </a:r>
            <a:endParaRPr lang="ko-KR" altLang="en-US" sz="800" dirty="0">
              <a:solidFill>
                <a:schemeClr val="bg1">
                  <a:lumMod val="7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AE43CD0-410C-4508-A344-B49AE7D1FC0A}"/>
              </a:ext>
            </a:extLst>
          </p:cNvPr>
          <p:cNvSpPr txBox="1"/>
          <p:nvPr/>
        </p:nvSpPr>
        <p:spPr>
          <a:xfrm>
            <a:off x="1783221" y="4718047"/>
            <a:ext cx="230903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“23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년 </a:t>
            </a: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차 대비</a:t>
            </a: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800" dirty="0" err="1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광은장학회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장학생</a:t>
            </a: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합격 후기 발췌</a:t>
            </a: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”</a:t>
            </a:r>
            <a:endParaRPr lang="ko-KR" altLang="en-US" sz="800" dirty="0">
              <a:solidFill>
                <a:schemeClr val="bg1">
                  <a:lumMod val="7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AD5D6E4-DAD2-4DEA-8869-7ABAC6D19202}"/>
              </a:ext>
            </a:extLst>
          </p:cNvPr>
          <p:cNvSpPr txBox="1"/>
          <p:nvPr/>
        </p:nvSpPr>
        <p:spPr>
          <a:xfrm>
            <a:off x="1100236" y="2029746"/>
            <a:ext cx="10203711" cy="1177245"/>
          </a:xfrm>
          <a:prstGeom prst="rect">
            <a:avLst/>
          </a:prstGeom>
          <a:solidFill>
            <a:srgbClr val="B2B2B2"/>
          </a:solidFill>
          <a:ln>
            <a:solidFill>
              <a:srgbClr val="00FFCC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사실 그냥 지푸라기 잡는 심정으로 장학회를 신청했는데 뽑혀서 진짜 하루도 빠짐없이 커리큘럼 듣고 공부해서 합격했습니다. 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학원수업을 듣는 것도 공부 과정의 하나이고 학원에 가는 것도 공부 과정의 일환이라서 그런 마음가짐이 저를 합격하게 만들지 않았나 생각합니다. 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매번 특강이랑 신청하러 가서 </a:t>
            </a:r>
            <a:r>
              <a:rPr lang="ko-KR" altLang="en-US" sz="1200" dirty="0" err="1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장학회</a:t>
            </a: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학생이라고 말하면 직원 분들이 친절하게 </a:t>
            </a:r>
            <a:r>
              <a:rPr lang="ko-KR" altLang="en-US" sz="1200" dirty="0" err="1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도와주셔서</a:t>
            </a: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너무 고마웠습니다. </a:t>
            </a:r>
            <a:endParaRPr lang="en-US" altLang="ko-KR" sz="12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정말 </a:t>
            </a:r>
            <a:r>
              <a:rPr lang="ko-KR" altLang="en-US" sz="1200" dirty="0" err="1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장학회</a:t>
            </a:r>
            <a:r>
              <a:rPr lang="ko-KR" altLang="en-US" sz="12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아니었으면 저는 합격 못했을 겁니다. 정말 감사합니다.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81EE534-037F-4664-98AA-A7D3D9E3F2E1}"/>
              </a:ext>
            </a:extLst>
          </p:cNvPr>
          <p:cNvSpPr txBox="1"/>
          <p:nvPr/>
        </p:nvSpPr>
        <p:spPr>
          <a:xfrm>
            <a:off x="9042551" y="2920117"/>
            <a:ext cx="230903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“23</a:t>
            </a:r>
            <a:r>
              <a:rPr lang="ko-KR" altLang="en-US" sz="8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년 </a:t>
            </a:r>
            <a:r>
              <a:rPr lang="en-US" altLang="ko-KR" sz="8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</a:t>
            </a:r>
            <a:r>
              <a:rPr lang="ko-KR" altLang="en-US" sz="8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차 대비</a:t>
            </a:r>
            <a:r>
              <a:rPr lang="en-US" altLang="ko-KR" sz="8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800" dirty="0" err="1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광은장학회</a:t>
            </a:r>
            <a:r>
              <a:rPr lang="ko-KR" altLang="en-US" sz="8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장학생</a:t>
            </a:r>
            <a:r>
              <a:rPr lang="en-US" altLang="ko-KR" sz="8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8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합격 후기 발췌</a:t>
            </a:r>
            <a:r>
              <a:rPr lang="en-US" altLang="ko-KR" sz="8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”</a:t>
            </a:r>
            <a:endParaRPr lang="ko-KR" altLang="en-US" sz="8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9696CB-A680-BB41-AC2E-25485D7577E6}"/>
              </a:ext>
            </a:extLst>
          </p:cNvPr>
          <p:cNvSpPr txBox="1"/>
          <p:nvPr/>
        </p:nvSpPr>
        <p:spPr>
          <a:xfrm>
            <a:off x="-1075936" y="0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Section4</a:t>
            </a:r>
          </a:p>
        </p:txBody>
      </p:sp>
    </p:spTree>
    <p:extLst>
      <p:ext uri="{BB962C8B-B14F-4D97-AF65-F5344CB8AC3E}">
        <p14:creationId xmlns:p14="http://schemas.microsoft.com/office/powerpoint/2010/main" val="3233474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A80B17C-B456-41FF-A658-4A02E70FE6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275" y="1847246"/>
            <a:ext cx="3898102" cy="2982041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C4040E65-8DC5-4B01-B872-7C8A07314EA5}"/>
              </a:ext>
            </a:extLst>
          </p:cNvPr>
          <p:cNvSpPr/>
          <p:nvPr/>
        </p:nvSpPr>
        <p:spPr>
          <a:xfrm>
            <a:off x="1063930" y="2802027"/>
            <a:ext cx="582080" cy="284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/>
              <a:t>모자이크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32228C3-FF7D-42B0-B956-2F6E23C94E82}"/>
              </a:ext>
            </a:extLst>
          </p:cNvPr>
          <p:cNvSpPr/>
          <p:nvPr/>
        </p:nvSpPr>
        <p:spPr>
          <a:xfrm>
            <a:off x="604589" y="2354457"/>
            <a:ext cx="750381" cy="648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/>
              <a:t>모자이크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51FBF6A-887D-4D0F-9856-EC8F120CD1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0080" y="56156"/>
            <a:ext cx="2826980" cy="171757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00B2337-A1AA-410D-A592-4E1004DC6C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152" y="119288"/>
            <a:ext cx="2460598" cy="158399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D6F7D87-243E-419A-A392-70D41C0BB7C4}"/>
              </a:ext>
            </a:extLst>
          </p:cNvPr>
          <p:cNvSpPr/>
          <p:nvPr/>
        </p:nvSpPr>
        <p:spPr>
          <a:xfrm>
            <a:off x="4123128" y="3725725"/>
            <a:ext cx="613972" cy="2998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/>
              <a:t>모자이크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E1A5CEE-E211-4BCE-B67F-F6448AA13E4A}"/>
              </a:ext>
            </a:extLst>
          </p:cNvPr>
          <p:cNvSpPr/>
          <p:nvPr/>
        </p:nvSpPr>
        <p:spPr>
          <a:xfrm>
            <a:off x="1200415" y="4198185"/>
            <a:ext cx="613972" cy="683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" dirty="0"/>
              <a:t>모자이크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BB02DF-2209-46B2-8C98-3E083CFC8697}"/>
              </a:ext>
            </a:extLst>
          </p:cNvPr>
          <p:cNvSpPr txBox="1"/>
          <p:nvPr/>
        </p:nvSpPr>
        <p:spPr>
          <a:xfrm>
            <a:off x="-2197767" y="2814869"/>
            <a:ext cx="10419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/>
              <a:t>&lt;</a:t>
            </a:r>
            <a:endParaRPr lang="ko-KR" altLang="en-US" sz="6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4FCF7A-4A92-4CFF-8B50-4429F191487D}"/>
              </a:ext>
            </a:extLst>
          </p:cNvPr>
          <p:cNvSpPr txBox="1"/>
          <p:nvPr/>
        </p:nvSpPr>
        <p:spPr>
          <a:xfrm rot="10800000">
            <a:off x="13089467" y="2888760"/>
            <a:ext cx="10419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/>
              <a:t>&lt;</a:t>
            </a:r>
            <a:endParaRPr lang="ko-KR" altLang="en-US" sz="6000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5E245818-DF05-488D-A986-DDA9D8D69D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2011" y="5208088"/>
            <a:ext cx="4552218" cy="2732750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F136D9BC-4385-4C6A-B6C0-07375EF61B6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8700" y="1802112"/>
            <a:ext cx="5418452" cy="304947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BA809674-6248-44CE-BE1D-E19381BE19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768" y="159118"/>
            <a:ext cx="2814504" cy="1583990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F3E4E42A-B851-49E1-8C00-46704B4865E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5861" y="1995275"/>
            <a:ext cx="4301180" cy="2867450"/>
          </a:xfrm>
          <a:prstGeom prst="rect">
            <a:avLst/>
          </a:prstGeom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DEC0B890-653B-44C0-9ECB-25EB5140E0FD}"/>
              </a:ext>
            </a:extLst>
          </p:cNvPr>
          <p:cNvSpPr/>
          <p:nvPr/>
        </p:nvSpPr>
        <p:spPr>
          <a:xfrm>
            <a:off x="11781134" y="6801386"/>
            <a:ext cx="613972" cy="2998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/>
              <a:t>모자이크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7F40EF3-23B0-4DF7-A5C1-54FC0EEAADB1}"/>
              </a:ext>
            </a:extLst>
          </p:cNvPr>
          <p:cNvSpPr/>
          <p:nvPr/>
        </p:nvSpPr>
        <p:spPr>
          <a:xfrm>
            <a:off x="7187660" y="1101647"/>
            <a:ext cx="582080" cy="284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/>
              <a:t>모자이크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355E9036-1E26-438E-B6F9-D23E830206A8}"/>
              </a:ext>
            </a:extLst>
          </p:cNvPr>
          <p:cNvSpPr/>
          <p:nvPr/>
        </p:nvSpPr>
        <p:spPr>
          <a:xfrm>
            <a:off x="8909315" y="3396592"/>
            <a:ext cx="750381" cy="648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/>
              <a:t>모자이크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37E3E10-205C-42C8-A250-B4D8C325C4E1}"/>
              </a:ext>
            </a:extLst>
          </p:cNvPr>
          <p:cNvSpPr/>
          <p:nvPr/>
        </p:nvSpPr>
        <p:spPr>
          <a:xfrm>
            <a:off x="7981029" y="3555887"/>
            <a:ext cx="613972" cy="2998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/>
              <a:t>모자이크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FBD433E-1B65-4344-BD22-AE49FD7E6E08}"/>
              </a:ext>
            </a:extLst>
          </p:cNvPr>
          <p:cNvSpPr txBox="1"/>
          <p:nvPr/>
        </p:nvSpPr>
        <p:spPr>
          <a:xfrm>
            <a:off x="2276502" y="-993212"/>
            <a:ext cx="123538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사진 우리 홈페이지 하단 </a:t>
            </a:r>
            <a:r>
              <a:rPr lang="ko-KR" altLang="en-US" sz="2400" b="1" dirty="0" err="1"/>
              <a:t>처럼</a:t>
            </a:r>
            <a:r>
              <a:rPr lang="ko-KR" altLang="en-US" sz="2400" b="1" dirty="0"/>
              <a:t> 좌우로 흘러가도록 적용</a:t>
            </a:r>
            <a:endParaRPr lang="en-US" altLang="ko-KR" sz="2400" b="1" dirty="0"/>
          </a:p>
          <a:p>
            <a:r>
              <a:rPr lang="ko-KR" altLang="en-US" sz="2400" b="1" dirty="0"/>
              <a:t>모자이크 처리 표시한 곳 </a:t>
            </a:r>
            <a:r>
              <a:rPr lang="en-US" altLang="ko-KR" sz="2400" b="1" dirty="0"/>
              <a:t>(w</a:t>
            </a:r>
            <a:r>
              <a:rPr lang="ko-KR" altLang="en-US" sz="2400" b="1" dirty="0"/>
              <a:t>사 내용임으로 모자이크 처리 확실히 부탁 드림</a:t>
            </a:r>
            <a:r>
              <a:rPr lang="en-US" altLang="ko-KR" sz="2400" b="1" dirty="0"/>
              <a:t>)</a:t>
            </a:r>
            <a:endParaRPr lang="ko-KR" altLang="en-US" sz="24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C898AB-4394-4FFB-8E57-9E39809693EC}"/>
              </a:ext>
            </a:extLst>
          </p:cNvPr>
          <p:cNvSpPr txBox="1"/>
          <p:nvPr/>
        </p:nvSpPr>
        <p:spPr>
          <a:xfrm>
            <a:off x="0" y="6008188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-Project by </a:t>
            </a:r>
            <a:r>
              <a:rPr lang="en-US" altLang="ko-KR" sz="20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miraeij</a:t>
            </a:r>
            <a:r>
              <a:rPr lang="en-US" altLang="ko-KR" sz="20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-</a:t>
            </a:r>
            <a:endParaRPr lang="ko-KR" altLang="en-US" sz="20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F1957BA-DE33-405D-A378-ECA61D8CA4E3}"/>
              </a:ext>
            </a:extLst>
          </p:cNvPr>
          <p:cNvSpPr/>
          <p:nvPr/>
        </p:nvSpPr>
        <p:spPr>
          <a:xfrm>
            <a:off x="1034729" y="1020879"/>
            <a:ext cx="750381" cy="648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/>
              <a:t>모자이크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7308DFF-4BF6-4EE8-ACD0-8959434BB8A2}"/>
              </a:ext>
            </a:extLst>
          </p:cNvPr>
          <p:cNvSpPr/>
          <p:nvPr/>
        </p:nvSpPr>
        <p:spPr>
          <a:xfrm>
            <a:off x="1142078" y="1174794"/>
            <a:ext cx="750381" cy="3261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/>
              <a:t>모자이크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04BD2C7-D85B-4EEB-9F8A-0AE768B4CE2D}"/>
              </a:ext>
            </a:extLst>
          </p:cNvPr>
          <p:cNvSpPr txBox="1"/>
          <p:nvPr/>
        </p:nvSpPr>
        <p:spPr>
          <a:xfrm>
            <a:off x="-571500" y="7340513"/>
            <a:ext cx="14046200" cy="1128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>
                <a:solidFill>
                  <a:srgbClr val="FF0000"/>
                </a:solidFill>
              </a:rPr>
              <a:t>*</a:t>
            </a:r>
            <a:r>
              <a:rPr lang="ko-KR" altLang="en-US" sz="2400" b="1" dirty="0">
                <a:solidFill>
                  <a:srgbClr val="FF0000"/>
                </a:solidFill>
              </a:rPr>
              <a:t>요청사항</a:t>
            </a:r>
            <a:endParaRPr lang="en-US" altLang="ko-KR" sz="2400" b="1" dirty="0">
              <a:solidFill>
                <a:srgbClr val="FF0000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rgbClr val="FF0000"/>
                </a:solidFill>
              </a:rPr>
              <a:t>우리 홈페이지 하단 </a:t>
            </a:r>
            <a:r>
              <a:rPr lang="ko-KR" altLang="en-US" sz="2400" b="1" dirty="0" err="1">
                <a:solidFill>
                  <a:srgbClr val="FF0000"/>
                </a:solidFill>
              </a:rPr>
              <a:t>처럼</a:t>
            </a:r>
            <a:r>
              <a:rPr lang="ko-KR" altLang="en-US" sz="2400" b="1" dirty="0">
                <a:solidFill>
                  <a:srgbClr val="FF0000"/>
                </a:solidFill>
              </a:rPr>
              <a:t> 흘러가도록 </a:t>
            </a:r>
            <a:r>
              <a:rPr lang="ko-KR" altLang="en-US" sz="2400" b="1" dirty="0" err="1">
                <a:solidFill>
                  <a:srgbClr val="FF0000"/>
                </a:solidFill>
              </a:rPr>
              <a:t>퍼블</a:t>
            </a:r>
            <a:r>
              <a:rPr lang="ko-KR" altLang="en-US" sz="2400" b="1" dirty="0">
                <a:solidFill>
                  <a:srgbClr val="FF0000"/>
                </a:solidFill>
              </a:rPr>
              <a:t> 요청 </a:t>
            </a:r>
            <a:r>
              <a:rPr lang="en-US" altLang="ko-KR" sz="2400" b="1" dirty="0">
                <a:solidFill>
                  <a:srgbClr val="FF0000"/>
                </a:solidFill>
              </a:rPr>
              <a:t>/ </a:t>
            </a:r>
            <a:r>
              <a:rPr lang="ko-KR" altLang="en-US" sz="2400" b="1" dirty="0">
                <a:solidFill>
                  <a:srgbClr val="FF0000"/>
                </a:solidFill>
              </a:rPr>
              <a:t>사진 크기는 홈페이지 보다는 </a:t>
            </a:r>
            <a:r>
              <a:rPr lang="ko-KR" altLang="en-US" sz="2400" b="1" dirty="0" err="1">
                <a:solidFill>
                  <a:srgbClr val="FF0000"/>
                </a:solidFill>
              </a:rPr>
              <a:t>커야함</a:t>
            </a:r>
            <a:endParaRPr lang="ko-KR" altLang="en-US" sz="2400" b="1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49B8E9-1FCA-7E80-DFBB-18AEF5710238}"/>
              </a:ext>
            </a:extLst>
          </p:cNvPr>
          <p:cNvSpPr txBox="1"/>
          <p:nvPr/>
        </p:nvSpPr>
        <p:spPr>
          <a:xfrm>
            <a:off x="854608" y="5718460"/>
            <a:ext cx="26324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Section5</a:t>
            </a:r>
          </a:p>
          <a:p>
            <a:r>
              <a:rPr lang="ko-KR" altLang="en-US" dirty="0"/>
              <a:t>흐르는 </a:t>
            </a:r>
            <a:r>
              <a:rPr lang="en-US" altLang="ko-KR" dirty="0"/>
              <a:t>swiper</a:t>
            </a:r>
            <a:r>
              <a:rPr lang="ko-KR" altLang="en-US" dirty="0"/>
              <a:t> 슬라이드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08645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860AFEA6-8F89-4BC6-8324-C36CA4387248}"/>
              </a:ext>
            </a:extLst>
          </p:cNvPr>
          <p:cNvSpPr/>
          <p:nvPr/>
        </p:nvSpPr>
        <p:spPr>
          <a:xfrm>
            <a:off x="4665330" y="-233917"/>
            <a:ext cx="2658140" cy="467834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유의사항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17BE0A-CE2D-4DD2-805F-EC1402EBF841}"/>
              </a:ext>
            </a:extLst>
          </p:cNvPr>
          <p:cNvSpPr txBox="1"/>
          <p:nvPr/>
        </p:nvSpPr>
        <p:spPr>
          <a:xfrm>
            <a:off x="0" y="56117"/>
            <a:ext cx="13474700" cy="67710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■ 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선발조건</a:t>
            </a:r>
          </a:p>
          <a:p>
            <a:pPr algn="l"/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 </a:t>
            </a:r>
          </a:p>
          <a:p>
            <a:pPr algn="l"/>
            <a:r>
              <a:rPr lang="ko-KR" altLang="en-US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*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경찰공무원 시험에 합격하기 위해 도전의 의지를 불태우고 있는 수험생</a:t>
            </a:r>
          </a:p>
          <a:p>
            <a:pPr algn="l"/>
            <a:r>
              <a:rPr lang="ko-KR" altLang="en-US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*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누구보다 실력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투지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·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의지가 있으나 경제적인 여건으로 어려움이 있는 수험생</a:t>
            </a:r>
          </a:p>
          <a:p>
            <a:pPr marL="71120" indent="-71120" algn="l"/>
            <a:r>
              <a:rPr lang="ko-KR" altLang="en-US" sz="1400" b="0" i="0" spc="1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*국가사회에 공헌할 수 있는 유능한 경찰관을 양성함을 목적으로 장래 공직사회에 이바지할 것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으로 기대되는 수험생</a:t>
            </a:r>
          </a:p>
          <a:p>
            <a:pPr algn="l"/>
            <a:r>
              <a:rPr lang="en-US" altLang="ko-KR" sz="1400" b="0" i="0" spc="-2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* </a:t>
            </a:r>
            <a:r>
              <a:rPr lang="ko-KR" altLang="en-US" sz="1400" b="0" i="0" spc="-20" dirty="0" err="1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광은장학회의</a:t>
            </a:r>
            <a:r>
              <a:rPr lang="ko-KR" altLang="en-US" sz="1400" b="0" i="0" spc="-2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설립 취지에 따라 재정적으로 어려운 상황이지만 포기하지 않고 꿈을 향해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 </a:t>
            </a:r>
            <a:r>
              <a:rPr lang="ko-KR" altLang="en-US" sz="1400" b="0" i="0" spc="2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나아가는 패기 있고 성실한 학생들에게 장학혜택을 지원하며</a:t>
            </a:r>
            <a:r>
              <a:rPr lang="en-US" altLang="ko-KR" sz="1400" b="0" i="0" spc="2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 </a:t>
            </a:r>
          </a:p>
          <a:p>
            <a:pPr algn="l"/>
            <a:r>
              <a:rPr lang="ko-KR" altLang="en-US" sz="1400" b="0" i="0" spc="2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또한 경제적 여건과 관계없이 </a:t>
            </a:r>
            <a:r>
              <a:rPr lang="ko-KR" altLang="en-US" sz="1400" b="0" i="0" spc="20" dirty="0" err="1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경</a:t>
            </a:r>
            <a:r>
              <a:rPr lang="ko-KR" altLang="en-US" sz="1400" b="0" i="0" dirty="0" err="1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찰준비생이면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누구나 학업의 기회를 가질 수 있도록 장학혜택을 드리고자 합니다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endParaRPr lang="ko-KR" altLang="en-US" sz="1400" b="0" i="0" dirty="0">
              <a:solidFill>
                <a:srgbClr val="707070"/>
              </a:solidFill>
              <a:effectLst/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l"/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많은 관심과 참여를 부탁드립니다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endParaRPr lang="ko-KR" altLang="en-US" sz="1400" b="0" i="0" dirty="0">
              <a:solidFill>
                <a:srgbClr val="707070"/>
              </a:solidFill>
              <a:effectLst/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l"/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 </a:t>
            </a:r>
          </a:p>
          <a:p>
            <a:pPr algn="l"/>
            <a:r>
              <a:rPr lang="ko-KR" altLang="en-US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■ 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지원자격</a:t>
            </a:r>
          </a:p>
          <a:p>
            <a:pPr algn="l"/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미래인재 경찰학원 신광은 경찰팀의 </a:t>
            </a:r>
            <a:r>
              <a:rPr lang="ko-KR" altLang="en-US" sz="1400" b="0" i="0" dirty="0" err="1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실강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또는 인강 수강생</a:t>
            </a:r>
          </a:p>
          <a:p>
            <a:pPr algn="l"/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 </a:t>
            </a:r>
          </a:p>
          <a:p>
            <a:pPr algn="l"/>
            <a:r>
              <a:rPr lang="ko-KR" altLang="en-US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■ 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평가항목</a:t>
            </a:r>
          </a:p>
          <a:p>
            <a:pPr algn="l"/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경제여건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 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학업성적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 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장래성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 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인성 및 품행 등 종합평가</a:t>
            </a:r>
          </a:p>
          <a:p>
            <a:pPr algn="l"/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 </a:t>
            </a:r>
          </a:p>
          <a:p>
            <a:pPr algn="l"/>
            <a:r>
              <a:rPr lang="ko-KR" altLang="en-US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■ 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지원사항</a:t>
            </a:r>
          </a:p>
          <a:p>
            <a:pPr algn="l"/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학원 강의 및 인강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복습동영상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) 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제공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(24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년 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차 대비 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6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개월 </a:t>
            </a:r>
            <a:r>
              <a:rPr lang="ko-KR" altLang="en-US" sz="1400" b="0" i="0" dirty="0" err="1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몰입반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)</a:t>
            </a:r>
            <a:endParaRPr lang="ko-KR" altLang="en-US" sz="1400" b="0" i="0" dirty="0">
              <a:solidFill>
                <a:srgbClr val="707070"/>
              </a:solidFill>
              <a:effectLst/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l"/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  </a:t>
            </a:r>
          </a:p>
          <a:p>
            <a:pPr algn="l"/>
            <a:r>
              <a:rPr lang="ko-KR" altLang="en-US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■ 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선발인원 및 일정</a:t>
            </a:r>
          </a:p>
          <a:p>
            <a:pPr algn="l"/>
            <a:r>
              <a:rPr lang="ko-KR" altLang="en-US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*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선발인원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: 20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명</a:t>
            </a:r>
          </a:p>
          <a:p>
            <a:pPr marL="668020" indent="-668020" algn="l"/>
            <a:r>
              <a:rPr lang="ko-KR" altLang="en-US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*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지원방법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:</a:t>
            </a:r>
            <a:r>
              <a:rPr lang="ko-KR" altLang="en-US" sz="1400" b="0" i="0" spc="-1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 </a:t>
            </a:r>
            <a:r>
              <a:rPr lang="en-US" altLang="ko-KR" sz="1400" b="1" spc="-10" dirty="0">
                <a:solidFill>
                  <a:srgbClr val="0075C8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9/4</a:t>
            </a:r>
            <a:r>
              <a:rPr lang="en-US" altLang="ko-KR" sz="1400" b="1" i="0" spc="-30" dirty="0">
                <a:solidFill>
                  <a:srgbClr val="0075C8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</a:t>
            </a:r>
            <a:r>
              <a:rPr lang="ko-KR" altLang="en-US" sz="1400" b="1" i="0" spc="-30" dirty="0">
                <a:solidFill>
                  <a:srgbClr val="0075C8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월</a:t>
            </a:r>
            <a:r>
              <a:rPr lang="en-US" altLang="ko-KR" sz="1400" b="1" i="0" spc="-30" dirty="0">
                <a:solidFill>
                  <a:srgbClr val="0075C8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) </a:t>
            </a:r>
            <a:r>
              <a:rPr lang="ko-KR" altLang="en-US" sz="1400" b="1" i="0" spc="-30" dirty="0">
                <a:solidFill>
                  <a:srgbClr val="0075C8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자정까지 </a:t>
            </a:r>
            <a:r>
              <a:rPr lang="ko-KR" altLang="en-US" sz="1400" b="1" i="0" spc="-30" dirty="0" err="1">
                <a:solidFill>
                  <a:srgbClr val="0075C8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광은장학회</a:t>
            </a:r>
            <a:r>
              <a:rPr lang="ko-KR" altLang="en-US" sz="1400" b="1" i="0" spc="-30" dirty="0">
                <a:solidFill>
                  <a:srgbClr val="0075C8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응시원서를 다운로드 후 </a:t>
            </a:r>
            <a:r>
              <a:rPr lang="en-US" altLang="ko-KR" sz="1400" b="1" i="0" spc="-30" dirty="0">
                <a:solidFill>
                  <a:srgbClr val="0075C8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miraeijcop@naver.com</a:t>
            </a:r>
            <a:r>
              <a:rPr lang="ko-KR" altLang="en-US" sz="1400" b="1" i="0" spc="-30" dirty="0">
                <a:solidFill>
                  <a:srgbClr val="0075C8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으로</a:t>
            </a:r>
            <a:r>
              <a:rPr lang="ko-KR" altLang="en-US" sz="1400" b="1" i="0" dirty="0">
                <a:solidFill>
                  <a:srgbClr val="0075C8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 신청</a:t>
            </a:r>
            <a:endParaRPr lang="ko-KR" altLang="en-US" sz="1400" b="0" i="0" dirty="0">
              <a:solidFill>
                <a:srgbClr val="707070"/>
              </a:solidFill>
              <a:effectLst/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l"/>
            <a:r>
              <a:rPr lang="ko-KR" altLang="en-US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*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서류 결과발표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: 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서류면접 합격자만 개별 연락</a:t>
            </a:r>
          </a:p>
          <a:p>
            <a:pPr algn="l"/>
            <a:r>
              <a:rPr lang="ko-KR" altLang="en-US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*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장학생 면접 진행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: </a:t>
            </a:r>
            <a:r>
              <a:rPr lang="en-US" altLang="ko-KR" sz="1400" dirty="0">
                <a:solidFill>
                  <a:srgbClr val="70707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9/7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</a:t>
            </a:r>
            <a:r>
              <a:rPr lang="ko-KR" altLang="en-US" sz="1400" spc="0" dirty="0">
                <a:solidFill>
                  <a:srgbClr val="70707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목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)</a:t>
            </a:r>
            <a:r>
              <a:rPr lang="ko-KR" altLang="en-US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∼</a:t>
            </a:r>
            <a:r>
              <a:rPr lang="en-US" altLang="ko-KR" sz="1400" dirty="0">
                <a:solidFill>
                  <a:srgbClr val="70707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9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/8(</a:t>
            </a:r>
            <a:r>
              <a:rPr lang="ko-KR" altLang="en-US" sz="1400" spc="0" dirty="0">
                <a:solidFill>
                  <a:srgbClr val="70707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금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)</a:t>
            </a:r>
            <a:endParaRPr lang="ko-KR" altLang="en-US" sz="1400" b="0" i="0" dirty="0">
              <a:solidFill>
                <a:srgbClr val="707070"/>
              </a:solidFill>
              <a:effectLst/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l"/>
            <a:r>
              <a:rPr lang="ko-KR" altLang="en-US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*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최종장학생 선발발표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: 9/9</a:t>
            </a:r>
            <a:r>
              <a:rPr lang="ko-KR" altLang="en-US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일 합격자에 한하여 개별 연락 드립니다</a:t>
            </a:r>
            <a:endParaRPr lang="ko-KR" altLang="en-US" sz="1400" b="0" i="0" dirty="0">
              <a:solidFill>
                <a:srgbClr val="707070"/>
              </a:solidFill>
              <a:effectLst/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l"/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궁금 사항은 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02-826-2000 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학원으로 연락 바랍니다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endParaRPr lang="ko-KR" altLang="en-US" sz="1400" b="0" i="0" dirty="0">
              <a:solidFill>
                <a:srgbClr val="707070"/>
              </a:solidFill>
              <a:effectLst/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l"/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 </a:t>
            </a:r>
          </a:p>
          <a:p>
            <a:pPr algn="l"/>
            <a:r>
              <a:rPr lang="ko-KR" altLang="en-US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■ 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유의사항</a:t>
            </a:r>
          </a:p>
          <a:p>
            <a:pPr algn="l"/>
            <a:r>
              <a:rPr lang="ko-KR" altLang="en-US" sz="1400" b="1" i="0" dirty="0">
                <a:solidFill>
                  <a:srgbClr val="0075C8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장학생 선발 후 수강 기간 동안 매주 </a:t>
            </a:r>
            <a:r>
              <a:rPr lang="en-US" altLang="ko-KR" sz="1400" b="1" i="0" spc="0" dirty="0">
                <a:solidFill>
                  <a:srgbClr val="0075C8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</a:t>
            </a:r>
            <a:r>
              <a:rPr lang="ko-KR" altLang="en-US" sz="1400" b="1" i="0" dirty="0">
                <a:solidFill>
                  <a:srgbClr val="0075C8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건의 공부인증 등록과 장학금 수여식 등 소정의 활동이 있을 예정입니다</a:t>
            </a:r>
            <a:r>
              <a:rPr lang="en-US" altLang="ko-KR" sz="1400" b="1" i="0" spc="0" dirty="0">
                <a:solidFill>
                  <a:srgbClr val="0075C8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endParaRPr lang="ko-KR" altLang="en-US" sz="1400" b="0" i="0" dirty="0">
              <a:solidFill>
                <a:srgbClr val="707070"/>
              </a:solidFill>
              <a:effectLst/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l"/>
            <a:r>
              <a:rPr lang="ko-KR" altLang="en-US" sz="1400" b="1" i="0" dirty="0">
                <a:solidFill>
                  <a:srgbClr val="0075C8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최종 합격 후 합격수기 의무제출 및 인터뷰 참여</a:t>
            </a:r>
            <a:r>
              <a:rPr lang="en-US" altLang="ko-KR" sz="1400" b="1" i="0" spc="0" dirty="0">
                <a:solidFill>
                  <a:srgbClr val="0075C8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</a:t>
            </a:r>
            <a:r>
              <a:rPr lang="ko-KR" altLang="en-US" sz="1400" b="1" i="0" dirty="0">
                <a:solidFill>
                  <a:srgbClr val="0075C8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선택</a:t>
            </a:r>
            <a:r>
              <a:rPr lang="en-US" altLang="ko-KR" sz="1400" b="1" i="0" spc="0" dirty="0">
                <a:solidFill>
                  <a:srgbClr val="0075C8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)</a:t>
            </a:r>
            <a:r>
              <a:rPr lang="ko-KR" altLang="en-US" sz="1400" b="1" i="0" dirty="0">
                <a:solidFill>
                  <a:srgbClr val="0075C8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를 하셔야 합니다</a:t>
            </a:r>
            <a:r>
              <a:rPr lang="en-US" altLang="ko-KR" sz="1400" b="1" i="0" spc="0" dirty="0">
                <a:solidFill>
                  <a:srgbClr val="0075C8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endParaRPr lang="ko-KR" altLang="en-US" sz="1400" b="0" i="0" dirty="0">
              <a:solidFill>
                <a:srgbClr val="707070"/>
              </a:solidFill>
              <a:effectLst/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l"/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만약 활동 참여 불가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 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타 학원 장학생으로 중복 선정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 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성적 및 수기에서 부정한 내용 확인될 때는 장학생 자격 취소될 수 있습니다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endParaRPr lang="ko-KR" altLang="en-US" sz="1400" b="0" i="0" dirty="0">
              <a:solidFill>
                <a:srgbClr val="707070"/>
              </a:solidFill>
              <a:effectLst/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l"/>
            <a:r>
              <a:rPr lang="ko-KR" altLang="en-US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*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경찰공무원 채용시험에 있어서 가산 특전에 해당하는 분들에게는 특별우대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가산점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)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를 합니다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 (</a:t>
            </a:r>
            <a:r>
              <a:rPr lang="ko-KR" altLang="en-US" sz="1400" b="0" i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관련 서류 첨부</a:t>
            </a:r>
            <a:r>
              <a:rPr lang="en-US" altLang="ko-KR" sz="1400" b="0" i="0" spc="0" dirty="0">
                <a:solidFill>
                  <a:srgbClr val="707070"/>
                </a:solidFill>
                <a:effectLst/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)</a:t>
            </a:r>
            <a:endParaRPr lang="ko-KR" altLang="en-US" sz="1400" b="0" i="0" dirty="0">
              <a:solidFill>
                <a:srgbClr val="707070"/>
              </a:solidFill>
              <a:effectLst/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96711BFA-59BB-4BE5-A48F-F7EF7987F8BB}"/>
              </a:ext>
            </a:extLst>
          </p:cNvPr>
          <p:cNvCxnSpPr/>
          <p:nvPr/>
        </p:nvCxnSpPr>
        <p:spPr>
          <a:xfrm flipH="1">
            <a:off x="10537371" y="3418114"/>
            <a:ext cx="33092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01F76AC-D6F7-46A9-9C64-728D94FB3F61}"/>
              </a:ext>
            </a:extLst>
          </p:cNvPr>
          <p:cNvSpPr txBox="1"/>
          <p:nvPr/>
        </p:nvSpPr>
        <p:spPr>
          <a:xfrm>
            <a:off x="13474700" y="2638310"/>
            <a:ext cx="40930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추후 마감 시 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광은 </a:t>
            </a:r>
            <a:r>
              <a:rPr lang="ko-KR" altLang="en-US" dirty="0" err="1">
                <a:solidFill>
                  <a:srgbClr val="FF0000"/>
                </a:solidFill>
              </a:rPr>
              <a:t>장학회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ko-KR" altLang="en-US" dirty="0" err="1">
                <a:solidFill>
                  <a:srgbClr val="FF0000"/>
                </a:solidFill>
              </a:rPr>
              <a:t>신청해주셔서</a:t>
            </a:r>
            <a:r>
              <a:rPr lang="ko-KR" altLang="en-US" dirty="0">
                <a:solidFill>
                  <a:srgbClr val="FF0000"/>
                </a:solidFill>
              </a:rPr>
              <a:t> 고맙다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  <a:br>
              <a:rPr lang="en-US" altLang="ko-KR" dirty="0">
                <a:solidFill>
                  <a:srgbClr val="FF0000"/>
                </a:solidFill>
              </a:rPr>
            </a:br>
            <a:r>
              <a:rPr lang="ko-KR" altLang="en-US" dirty="0">
                <a:solidFill>
                  <a:srgbClr val="FF0000"/>
                </a:solidFill>
              </a:rPr>
              <a:t>그리고 모두 함께 하지 못해 죄송하다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</a:p>
          <a:p>
            <a:r>
              <a:rPr lang="ko-KR" altLang="en-US" dirty="0">
                <a:solidFill>
                  <a:srgbClr val="FF0000"/>
                </a:solidFill>
              </a:rPr>
              <a:t>그래서 고맙고 미안한 마음을 담아 바른길로 학습하길 바라는 마음으로 기본서 배포를 진행한다 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>
                <a:solidFill>
                  <a:srgbClr val="FF0000"/>
                </a:solidFill>
              </a:rPr>
              <a:t>총론 </a:t>
            </a:r>
            <a:r>
              <a:rPr lang="en-US" altLang="ko-KR" dirty="0">
                <a:solidFill>
                  <a:srgbClr val="FF0000"/>
                </a:solidFill>
              </a:rPr>
              <a:t>50</a:t>
            </a:r>
            <a:r>
              <a:rPr lang="ko-KR" altLang="en-US" dirty="0">
                <a:solidFill>
                  <a:srgbClr val="FF0000"/>
                </a:solidFill>
              </a:rPr>
              <a:t>권</a:t>
            </a:r>
            <a:r>
              <a:rPr lang="en-US" altLang="ko-KR" dirty="0">
                <a:solidFill>
                  <a:srgbClr val="FF0000"/>
                </a:solidFill>
              </a:rPr>
              <a:t>/</a:t>
            </a:r>
            <a:r>
              <a:rPr lang="ko-KR" altLang="en-US" dirty="0">
                <a:solidFill>
                  <a:srgbClr val="FF0000"/>
                </a:solidFill>
              </a:rPr>
              <a:t>각론 </a:t>
            </a:r>
            <a:r>
              <a:rPr lang="en-US" altLang="ko-KR" dirty="0">
                <a:solidFill>
                  <a:srgbClr val="FF0000"/>
                </a:solidFill>
              </a:rPr>
              <a:t>50</a:t>
            </a:r>
            <a:r>
              <a:rPr lang="ko-KR" altLang="en-US" dirty="0">
                <a:solidFill>
                  <a:srgbClr val="FF0000"/>
                </a:solidFill>
              </a:rPr>
              <a:t>권</a:t>
            </a:r>
            <a:r>
              <a:rPr lang="en-US" altLang="ko-KR" dirty="0">
                <a:solidFill>
                  <a:srgbClr val="FF0000"/>
                </a:solidFill>
              </a:rPr>
              <a:t>/</a:t>
            </a:r>
            <a:r>
              <a:rPr lang="ko-KR" altLang="en-US" dirty="0" err="1">
                <a:solidFill>
                  <a:srgbClr val="FF0000"/>
                </a:solidFill>
              </a:rPr>
              <a:t>형소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50</a:t>
            </a:r>
            <a:r>
              <a:rPr lang="ko-KR" altLang="en-US" dirty="0">
                <a:solidFill>
                  <a:srgbClr val="FF0000"/>
                </a:solidFill>
              </a:rPr>
              <a:t>권</a:t>
            </a:r>
            <a:endParaRPr lang="en-US" altLang="ko-KR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851F51-1B43-9A8A-5752-3C440A86B4CC}"/>
              </a:ext>
            </a:extLst>
          </p:cNvPr>
          <p:cNvSpPr txBox="1"/>
          <p:nvPr/>
        </p:nvSpPr>
        <p:spPr>
          <a:xfrm>
            <a:off x="8967667" y="142413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Section6</a:t>
            </a:r>
          </a:p>
        </p:txBody>
      </p:sp>
    </p:spTree>
    <p:extLst>
      <p:ext uri="{BB962C8B-B14F-4D97-AF65-F5344CB8AC3E}">
        <p14:creationId xmlns:p14="http://schemas.microsoft.com/office/powerpoint/2010/main" val="22539050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550</TotalTime>
  <Words>1120</Words>
  <Application>Microsoft Office PowerPoint</Application>
  <PresentationFormat>와이드스크린</PresentationFormat>
  <Paragraphs>168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나눔바른고딕 Light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9</dc:creator>
  <cp:lastModifiedBy>User</cp:lastModifiedBy>
  <cp:revision>48</cp:revision>
  <dcterms:created xsi:type="dcterms:W3CDTF">2023-08-25T02:45:50Z</dcterms:created>
  <dcterms:modified xsi:type="dcterms:W3CDTF">2023-08-29T06:31:01Z</dcterms:modified>
</cp:coreProperties>
</file>

<file path=docProps/thumbnail.jpeg>
</file>